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7" r:id="rId7"/>
    <p:sldId id="268" r:id="rId8"/>
    <p:sldId id="279" r:id="rId9"/>
    <p:sldId id="265" r:id="rId10"/>
    <p:sldId id="276" r:id="rId11"/>
    <p:sldId id="277" r:id="rId12"/>
    <p:sldId id="278" r:id="rId13"/>
    <p:sldId id="281" r:id="rId14"/>
    <p:sldId id="283" r:id="rId15"/>
    <p:sldId id="296" r:id="rId16"/>
    <p:sldId id="297" r:id="rId17"/>
    <p:sldId id="298" r:id="rId18"/>
    <p:sldId id="299" r:id="rId19"/>
    <p:sldId id="300" r:id="rId20"/>
    <p:sldId id="284" r:id="rId21"/>
    <p:sldId id="294" r:id="rId22"/>
    <p:sldId id="295" r:id="rId23"/>
    <p:sldId id="305" r:id="rId24"/>
    <p:sldId id="306" r:id="rId25"/>
    <p:sldId id="291" r:id="rId26"/>
    <p:sldId id="301" r:id="rId27"/>
    <p:sldId id="288" r:id="rId28"/>
    <p:sldId id="290" r:id="rId29"/>
    <p:sldId id="302" r:id="rId30"/>
    <p:sldId id="30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927"/>
    <a:srgbClr val="ED2F2F"/>
    <a:srgbClr val="363636"/>
    <a:srgbClr val="1B1B1B"/>
    <a:srgbClr val="1414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24570-93FC-4409-BEF0-EF52CEEC01F5}" v="661" dt="2021-03-11T14:18:07.324"/>
    <p1510:client id="{1D289E71-1BF4-4232-8812-DEF9A465C8F4}" v="537" dt="2021-03-11T19:03:54.080"/>
    <p1510:client id="{1DCBE42D-3969-4CC5-BC8E-9056E783489D}" v="705" dt="2021-03-11T12:59:29.744"/>
    <p1510:client id="{3D6E3D37-308A-477E-A36E-6FBBC3AF0C18}" v="2" dt="2021-03-11T14:19:21.424"/>
    <p1510:client id="{402B0816-F2E7-4BB0-877A-90D2B20C5DCF}" v="277" dt="2021-03-10T02:46:37.466"/>
    <p1510:client id="{45A62D70-30D1-479F-9329-EC398B4F3E3A}" v="85" dt="2021-03-10T01:18:56.631"/>
    <p1510:client id="{48DFCC99-D7B1-488E-9641-2E45BDA89425}" v="1851" dt="2021-03-10T01:55:38.723"/>
    <p1510:client id="{5378F84E-0089-4033-9D36-16848603C38C}" v="1236" dt="2021-03-12T03:41:35.928"/>
    <p1510:client id="{56259AC8-C001-4756-B4F2-E783AA03335D}" v="82" dt="2021-03-11T13:06:13.584"/>
    <p1510:client id="{5BD984E9-1784-4172-A435-5293C3D61151}" v="387" dt="2021-03-12T03:11:37.271"/>
    <p1510:client id="{6417C9F0-9B25-4EA9-9824-61201F6D7629}" v="229" dt="2021-03-11T13:31:35.570"/>
    <p1510:client id="{71A4C86D-8DF5-4DD6-AC5C-13A09C028BF6}" v="1" dt="2021-03-11T19:03:03.571"/>
    <p1510:client id="{7AB9071F-E9D2-4365-92EB-40FE30A3F740}" v="87" dt="2021-03-11T13:13:25.391"/>
    <p1510:client id="{7DF4CB62-D528-4655-9670-688CF0E1982D}" v="2476" dt="2021-03-12T03:54:05.568"/>
    <p1510:client id="{7E9FAE0C-E0E7-4091-B76A-A51199D788EB}" v="42" dt="2021-03-11T18:45:04.570"/>
    <p1510:client id="{84F00D45-0C2F-4FB7-9452-2F046EC71230}" v="1093" dt="2021-03-10T04:50:38.405"/>
    <p1510:client id="{9C9F88FB-2985-4F60-95EE-A6763AB91054}" v="580" dt="2021-03-11T20:49:14.784"/>
    <p1510:client id="{ABC2C1A7-0346-4EE7-9BF6-996D29C0BAFD}" v="4" dt="2021-03-10T00:37:56.294"/>
    <p1510:client id="{AE363DCA-1645-4DA1-B47F-19F44B103A71}" v="254" dt="2021-03-11T12:01:27.001"/>
    <p1510:client id="{B63FBFF9-63C4-48C5-9880-EE9D2FE736CF}" v="448" dt="2021-03-11T14:34:38.316"/>
    <p1510:client id="{C26BB8F4-51B5-4021-BC90-343AC49A63B5}" v="82" dt="2021-03-10T01:11:25.320"/>
    <p1510:client id="{CE4072FF-AAFD-44EB-8D90-8EA22C0BF025}" v="49" dt="2021-03-10T00:53:17.230"/>
    <p1510:client id="{CFE80571-36F6-40D6-9F7B-960197CC06BC}" v="146" dt="2021-03-11T17:56:59.282"/>
    <p1510:client id="{DE78B408-589C-430D-8111-AF5DA3E9C6FC}" v="3" dt="2021-03-11T13:02:36.727"/>
    <p1510:client id="{EBDEFF55-5944-4B8F-AD9D-1FE9DCDD6EB8}" v="695" dt="2021-03-11T17:43:24.278"/>
    <p1510:client id="{F0BBEA39-20CA-4441-B83B-8B1C5DAA61E7}" v="152" dt="2021-03-11T12:06:09.459"/>
    <p1510:client id="{F5F83D61-C3F4-4335-BC98-689992A8AF5A}" v="255" dt="2021-03-11T18:42:01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5.png"/><Relationship Id="rId7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3.jpeg"/><Relationship Id="rId10" Type="http://schemas.openxmlformats.org/officeDocument/2006/relationships/image" Target="../media/image6.svg"/><Relationship Id="rId4" Type="http://schemas.openxmlformats.org/officeDocument/2006/relationships/image" Target="../media/image42.sv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4.png"/><Relationship Id="rId7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6.svg"/><Relationship Id="rId5" Type="http://schemas.openxmlformats.org/officeDocument/2006/relationships/image" Target="../media/image41.png"/><Relationship Id="rId10" Type="http://schemas.openxmlformats.org/officeDocument/2006/relationships/image" Target="../media/image5.png"/><Relationship Id="rId4" Type="http://schemas.openxmlformats.org/officeDocument/2006/relationships/image" Target="../media/image45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.svg"/><Relationship Id="rId3" Type="http://schemas.openxmlformats.org/officeDocument/2006/relationships/image" Target="../media/image45.png"/><Relationship Id="rId7" Type="http://schemas.openxmlformats.org/officeDocument/2006/relationships/image" Target="../media/image47.jpeg"/><Relationship Id="rId12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4.png"/><Relationship Id="rId5" Type="http://schemas.openxmlformats.org/officeDocument/2006/relationships/image" Target="../media/image42.svg"/><Relationship Id="rId10" Type="http://schemas.openxmlformats.org/officeDocument/2006/relationships/image" Target="../media/image3.png"/><Relationship Id="rId4" Type="http://schemas.openxmlformats.org/officeDocument/2006/relationships/image" Target="../media/image41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jpeg"/><Relationship Id="rId7" Type="http://schemas.openxmlformats.org/officeDocument/2006/relationships/image" Target="../media/image48.png"/><Relationship Id="rId12" Type="http://schemas.openxmlformats.org/officeDocument/2006/relationships/image" Target="../media/image6.sv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5.png"/><Relationship Id="rId5" Type="http://schemas.openxmlformats.org/officeDocument/2006/relationships/image" Target="../media/image41.png"/><Relationship Id="rId10" Type="http://schemas.openxmlformats.org/officeDocument/2006/relationships/image" Target="../media/image4.png"/><Relationship Id="rId4" Type="http://schemas.openxmlformats.org/officeDocument/2006/relationships/image" Target="../media/image51.jpe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3.jpeg"/><Relationship Id="rId7" Type="http://schemas.openxmlformats.org/officeDocument/2006/relationships/image" Target="../media/image48.png"/><Relationship Id="rId12" Type="http://schemas.openxmlformats.org/officeDocument/2006/relationships/image" Target="../media/image6.sv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5.png"/><Relationship Id="rId5" Type="http://schemas.openxmlformats.org/officeDocument/2006/relationships/image" Target="../media/image42.svg"/><Relationship Id="rId10" Type="http://schemas.openxmlformats.org/officeDocument/2006/relationships/image" Target="../media/image4.png"/><Relationship Id="rId4" Type="http://schemas.openxmlformats.org/officeDocument/2006/relationships/image" Target="../media/image41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jpeg"/><Relationship Id="rId7" Type="http://schemas.openxmlformats.org/officeDocument/2006/relationships/image" Target="../media/image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6.svg"/><Relationship Id="rId5" Type="http://schemas.openxmlformats.org/officeDocument/2006/relationships/image" Target="../media/image41.png"/><Relationship Id="rId10" Type="http://schemas.openxmlformats.org/officeDocument/2006/relationships/image" Target="../media/image5.png"/><Relationship Id="rId4" Type="http://schemas.openxmlformats.org/officeDocument/2006/relationships/image" Target="../media/image57.jpe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2.svg"/><Relationship Id="rId10" Type="http://schemas.openxmlformats.org/officeDocument/2006/relationships/image" Target="../media/image6.svg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1.png"/><Relationship Id="rId7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.svg"/><Relationship Id="rId5" Type="http://schemas.openxmlformats.org/officeDocument/2006/relationships/image" Target="../media/image61.png"/><Relationship Id="rId10" Type="http://schemas.openxmlformats.org/officeDocument/2006/relationships/image" Target="../media/image5.png"/><Relationship Id="rId4" Type="http://schemas.openxmlformats.org/officeDocument/2006/relationships/image" Target="../media/image42.svg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64.png"/><Relationship Id="rId7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.png"/><Relationship Id="rId3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11" Type="http://schemas.openxmlformats.org/officeDocument/2006/relationships/image" Target="../media/image3.png"/><Relationship Id="rId5" Type="http://schemas.openxmlformats.org/officeDocument/2006/relationships/image" Target="../media/image68.png"/><Relationship Id="rId10" Type="http://schemas.openxmlformats.org/officeDocument/2006/relationships/image" Target="../media/image2.png"/><Relationship Id="rId4" Type="http://schemas.openxmlformats.org/officeDocument/2006/relationships/image" Target="../media/image42.svg"/><Relationship Id="rId9" Type="http://schemas.openxmlformats.org/officeDocument/2006/relationships/image" Target="../media/image72.png"/><Relationship Id="rId1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4.png"/><Relationship Id="rId10" Type="http://schemas.openxmlformats.org/officeDocument/2006/relationships/image" Target="../media/image6.svg"/><Relationship Id="rId4" Type="http://schemas.openxmlformats.org/officeDocument/2006/relationships/image" Target="../media/image73.pn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7.png"/><Relationship Id="rId10" Type="http://schemas.openxmlformats.org/officeDocument/2006/relationships/image" Target="../media/image6.svg"/><Relationship Id="rId4" Type="http://schemas.openxmlformats.org/officeDocument/2006/relationships/image" Target="../media/image76.jpeg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10" Type="http://schemas.openxmlformats.org/officeDocument/2006/relationships/image" Target="../media/image6.svg"/><Relationship Id="rId4" Type="http://schemas.openxmlformats.org/officeDocument/2006/relationships/image" Target="../media/image79.pn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2.png"/><Relationship Id="rId7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8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6.svg"/><Relationship Id="rId2" Type="http://schemas.openxmlformats.org/officeDocument/2006/relationships/image" Target="../media/image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6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5.png"/><Relationship Id="rId2" Type="http://schemas.openxmlformats.org/officeDocument/2006/relationships/image" Target="../media/image18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1.png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텍스트, 부스, 건물, 묶음이(가) 표시된 사진&#10;&#10;자동 생성된 설명">
            <a:extLst>
              <a:ext uri="{FF2B5EF4-FFF2-40B4-BE49-F238E27FC236}">
                <a16:creationId xmlns:a16="http://schemas.microsoft.com/office/drawing/2014/main" id="{AACC949C-EC44-4753-BE28-62031F61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9060"/>
            <a:ext cx="12184565" cy="68584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5B2553-E99A-45C5-BF17-A58012F7A7AF}"/>
              </a:ext>
            </a:extLst>
          </p:cNvPr>
          <p:cNvSpPr/>
          <p:nvPr/>
        </p:nvSpPr>
        <p:spPr>
          <a:xfrm>
            <a:off x="0" y="4481"/>
            <a:ext cx="12191999" cy="6858001"/>
          </a:xfrm>
          <a:prstGeom prst="rect">
            <a:avLst/>
          </a:prstGeom>
          <a:solidFill>
            <a:srgbClr val="00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B4A1F3F-5C9B-4BA9-9340-F9D5A96B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808" y="2832673"/>
            <a:ext cx="3114431" cy="1198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AE6485-FDAF-4672-A6B0-AB16311BAA06}"/>
              </a:ext>
            </a:extLst>
          </p:cNvPr>
          <p:cNvSpPr txBox="1"/>
          <p:nvPr/>
        </p:nvSpPr>
        <p:spPr>
          <a:xfrm>
            <a:off x="8505646" y="6349042"/>
            <a:ext cx="36921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1조 | 고병휘  김영호  서민주</a:t>
            </a:r>
            <a:endParaRPr 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EF47B-9722-48B6-ADD2-778E795B0FE9}"/>
              </a:ext>
            </a:extLst>
          </p:cNvPr>
          <p:cNvSpPr txBox="1"/>
          <p:nvPr/>
        </p:nvSpPr>
        <p:spPr>
          <a:xfrm>
            <a:off x="80513" y="6349041"/>
            <a:ext cx="36921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2021_03_21</a:t>
            </a:r>
            <a:endParaRPr 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A8D10F2-7159-4874-9D33-10C61B36DD8D}"/>
              </a:ext>
            </a:extLst>
          </p:cNvPr>
          <p:cNvGrpSpPr/>
          <p:nvPr/>
        </p:nvGrpSpPr>
        <p:grpSpPr>
          <a:xfrm>
            <a:off x="1114925" y="666067"/>
            <a:ext cx="9901989" cy="6187607"/>
            <a:chOff x="1114925" y="666067"/>
            <a:chExt cx="9901989" cy="6187607"/>
          </a:xfrm>
        </p:grpSpPr>
        <p:pic>
          <p:nvPicPr>
            <p:cNvPr id="16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2B4167C3-657F-4B03-A1FF-5E20B94A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479" y="666067"/>
              <a:ext cx="5119435" cy="6187607"/>
            </a:xfrm>
            <a:prstGeom prst="rect">
              <a:avLst/>
            </a:prstGeom>
          </p:spPr>
        </p:pic>
        <p:pic>
          <p:nvPicPr>
            <p:cNvPr id="8" name="그림 9" descr="텍스트, 스크린샷, 검은색, 점수판이(가) 표시된 사진&#10;&#10;자동 생성된 설명">
              <a:extLst>
                <a:ext uri="{FF2B5EF4-FFF2-40B4-BE49-F238E27FC236}">
                  <a16:creationId xmlns:a16="http://schemas.microsoft.com/office/drawing/2014/main" id="{22B67B3F-B5EB-4B33-BB3B-87866E66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4925" y="1939409"/>
              <a:ext cx="4237121" cy="3659110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6622C8-8047-44B5-A73C-733C7F867809}"/>
              </a:ext>
            </a:extLst>
          </p:cNvPr>
          <p:cNvSpPr/>
          <p:nvPr/>
        </p:nvSpPr>
        <p:spPr>
          <a:xfrm>
            <a:off x="2854091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MOVIE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EE14BD-B773-485E-8B7D-A534074CBBAF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</a:rPr>
              <a:t>MEMBER</a:t>
            </a:r>
            <a:endParaRPr lang="ko-KR" alt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A13B48-B9B4-4AFD-9B1E-B977E9C88ACC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83E08E-87B4-4067-82A3-00DDADD4FBAB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및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환경</a:t>
              </a:r>
              <a:r>
                <a:rPr lang="ko-KR" altLang="en-US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데이터베이스 구조 및 ERD</a:t>
              </a:r>
              <a:r>
                <a:rPr lang="ko-KR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err="1">
                  <a:solidFill>
                    <a:srgbClr val="FFFFFF"/>
                  </a:solidFill>
                  <a:latin typeface="Malgun Gothic"/>
                  <a:ea typeface="Malgun Gothic"/>
                </a:rPr>
                <a:t>플로우차트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26" name="그림 25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E0DC5DFF-C9B8-49E9-9D81-090D8A31B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3D67E28-D698-47B7-94BB-B8B0797B3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BD0A3DE-4A77-43C8-8778-1A31CE76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29" name="그래픽 28" descr="사용자 단색으로 채워진">
              <a:extLst>
                <a:ext uri="{FF2B5EF4-FFF2-40B4-BE49-F238E27FC236}">
                  <a16:creationId xmlns:a16="http://schemas.microsoft.com/office/drawing/2014/main" id="{19D8D2B8-AA07-421F-9D74-F74793CA8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4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C6DDFFB-88C2-46B0-882C-00999DBF0D53}"/>
              </a:ext>
            </a:extLst>
          </p:cNvPr>
          <p:cNvSpPr/>
          <p:nvPr/>
        </p:nvSpPr>
        <p:spPr>
          <a:xfrm>
            <a:off x="4176265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WATCH</a:t>
            </a:r>
            <a:endParaRPr lang="ko-KR" sz="1400">
              <a:ea typeface="+mn-lt"/>
              <a:cs typeface="+mn-lt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6622C8-8047-44B5-A73C-733C7F867809}"/>
              </a:ext>
            </a:extLst>
          </p:cNvPr>
          <p:cNvSpPr/>
          <p:nvPr/>
        </p:nvSpPr>
        <p:spPr>
          <a:xfrm>
            <a:off x="2854091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MOVIE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EE14BD-B773-485E-8B7D-A534074CBBAF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</a:rPr>
              <a:t>MEMBER</a:t>
            </a:r>
            <a:endParaRPr lang="ko-KR" alt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3D473E-2885-4C58-99E7-23E54722E1C3}"/>
              </a:ext>
            </a:extLst>
          </p:cNvPr>
          <p:cNvGrpSpPr/>
          <p:nvPr/>
        </p:nvGrpSpPr>
        <p:grpSpPr>
          <a:xfrm>
            <a:off x="362953" y="2039547"/>
            <a:ext cx="11325725" cy="3380482"/>
            <a:chOff x="362953" y="2039547"/>
            <a:chExt cx="11325725" cy="3380482"/>
          </a:xfrm>
        </p:grpSpPr>
        <p:pic>
          <p:nvPicPr>
            <p:cNvPr id="18" name="그림 18" descr="텍스트, 점수판, 일이(가) 표시된 사진&#10;&#10;자동 생성된 설명">
              <a:extLst>
                <a:ext uri="{FF2B5EF4-FFF2-40B4-BE49-F238E27FC236}">
                  <a16:creationId xmlns:a16="http://schemas.microsoft.com/office/drawing/2014/main" id="{7AD253FA-35DC-4322-BB92-F137801CB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953" y="2039547"/>
              <a:ext cx="6352673" cy="3380482"/>
            </a:xfrm>
            <a:prstGeom prst="rect">
              <a:avLst/>
            </a:prstGeom>
          </p:spPr>
        </p:pic>
        <p:pic>
          <p:nvPicPr>
            <p:cNvPr id="19" name="그림 19" descr="테이블이(가) 표시된 사진&#10;&#10;자동 생성된 설명">
              <a:extLst>
                <a:ext uri="{FF2B5EF4-FFF2-40B4-BE49-F238E27FC236}">
                  <a16:creationId xmlns:a16="http://schemas.microsoft.com/office/drawing/2014/main" id="{19E74D60-C1CA-4532-BE3C-3B332A04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7926" y="3592586"/>
              <a:ext cx="5620752" cy="1788381"/>
            </a:xfrm>
            <a:prstGeom prst="rect">
              <a:avLst/>
            </a:prstGeom>
          </p:spPr>
        </p:pic>
        <p:pic>
          <p:nvPicPr>
            <p:cNvPr id="17" name="그림 17" descr="테이블이(가) 표시된 사진&#10;&#10;자동 생성된 설명">
              <a:extLst>
                <a:ext uri="{FF2B5EF4-FFF2-40B4-BE49-F238E27FC236}">
                  <a16:creationId xmlns:a16="http://schemas.microsoft.com/office/drawing/2014/main" id="{8273BAC4-42BE-434A-8D30-F74E05621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926" y="2078612"/>
              <a:ext cx="5620752" cy="175830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5C7129-0AD5-4382-9804-15F53ED938F5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6F665-D070-4BCC-992D-4CB8524D9ED7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및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환경</a:t>
              </a:r>
              <a:r>
                <a:rPr lang="ko-KR" altLang="en-US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데이터베이스 구조 및 ERD</a:t>
              </a:r>
              <a:r>
                <a:rPr lang="ko-KR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err="1">
                  <a:solidFill>
                    <a:srgbClr val="FFFFFF"/>
                  </a:solidFill>
                  <a:latin typeface="Malgun Gothic"/>
                  <a:ea typeface="Malgun Gothic"/>
                </a:rPr>
                <a:t>플로우차트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29" name="그림 28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B688DCEC-D8EE-4377-A95C-446E8452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8DAFDBD-3811-48DC-BC51-F1BCC24FB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8ABAF64-E823-497A-8C62-BBBDE7A64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38" name="그래픽 37" descr="사용자 단색으로 채워진">
              <a:extLst>
                <a:ext uri="{FF2B5EF4-FFF2-40B4-BE49-F238E27FC236}">
                  <a16:creationId xmlns:a16="http://schemas.microsoft.com/office/drawing/2014/main" id="{04F631DB-CD26-4A4B-B08A-5A71A135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2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D38E8E-99BE-4CB1-B917-8BE8E45B5277}"/>
              </a:ext>
            </a:extLst>
          </p:cNvPr>
          <p:cNvGrpSpPr/>
          <p:nvPr/>
        </p:nvGrpSpPr>
        <p:grpSpPr>
          <a:xfrm>
            <a:off x="623637" y="1587083"/>
            <a:ext cx="10974805" cy="4394133"/>
            <a:chOff x="623637" y="1587083"/>
            <a:chExt cx="10974805" cy="4394133"/>
          </a:xfrm>
        </p:grpSpPr>
        <p:pic>
          <p:nvPicPr>
            <p:cNvPr id="10" name="그림 11" descr="테이블이(가) 표시된 사진&#10;&#10;자동 생성된 설명">
              <a:extLst>
                <a:ext uri="{FF2B5EF4-FFF2-40B4-BE49-F238E27FC236}">
                  <a16:creationId xmlns:a16="http://schemas.microsoft.com/office/drawing/2014/main" id="{24A89765-5314-4166-B6C3-0256BC78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1" y="1587083"/>
              <a:ext cx="5731041" cy="2189911"/>
            </a:xfrm>
            <a:prstGeom prst="rect">
              <a:avLst/>
            </a:prstGeom>
          </p:spPr>
        </p:pic>
        <p:pic>
          <p:nvPicPr>
            <p:cNvPr id="12" name="그림 13" descr="텍스트, 점수판, 스크린샷이(가) 표시된 사진&#10;&#10;자동 생성된 설명">
              <a:extLst>
                <a:ext uri="{FF2B5EF4-FFF2-40B4-BE49-F238E27FC236}">
                  <a16:creationId xmlns:a16="http://schemas.microsoft.com/office/drawing/2014/main" id="{5533CAD8-EAA9-4F42-ACFC-BB06A34E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637" y="1598679"/>
              <a:ext cx="5761120" cy="4382537"/>
            </a:xfrm>
            <a:prstGeom prst="rect">
              <a:avLst/>
            </a:prstGeom>
          </p:spPr>
        </p:pic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C6DDFFB-88C2-46B0-882C-00999DBF0D53}"/>
              </a:ext>
            </a:extLst>
          </p:cNvPr>
          <p:cNvSpPr/>
          <p:nvPr/>
        </p:nvSpPr>
        <p:spPr>
          <a:xfrm>
            <a:off x="4176265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WATCH</a:t>
            </a:r>
            <a:endParaRPr lang="ko-KR" sz="1400">
              <a:ea typeface="+mn-lt"/>
              <a:cs typeface="+mn-lt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6622C8-8047-44B5-A73C-733C7F867809}"/>
              </a:ext>
            </a:extLst>
          </p:cNvPr>
          <p:cNvSpPr/>
          <p:nvPr/>
        </p:nvSpPr>
        <p:spPr>
          <a:xfrm>
            <a:off x="2854091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MOVIE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EE14BD-B773-485E-8B7D-A534074CBBAF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</a:rPr>
              <a:t>MEMBER</a:t>
            </a:r>
            <a:endParaRPr lang="ko-KR" alt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D84D47D-B739-4B64-9738-CD161DA56C57}"/>
              </a:ext>
            </a:extLst>
          </p:cNvPr>
          <p:cNvSpPr/>
          <p:nvPr/>
        </p:nvSpPr>
        <p:spPr>
          <a:xfrm>
            <a:off x="5498439" y="776868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ea typeface="맑은 고딕"/>
              </a:rPr>
              <a:t>INQUIRY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68BB46-D2F3-43B8-B0B6-C8B0A39B786A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DE8C57-2750-4A8C-9D21-0196FE8A76C4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및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환경</a:t>
              </a:r>
              <a:r>
                <a:rPr lang="ko-KR" altLang="en-US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데이터베이스 구조 및 ERD</a:t>
              </a:r>
              <a:r>
                <a:rPr lang="ko-KR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err="1">
                  <a:solidFill>
                    <a:srgbClr val="FFFFFF"/>
                  </a:solidFill>
                  <a:latin typeface="Malgun Gothic"/>
                  <a:ea typeface="Malgun Gothic"/>
                </a:rPr>
                <a:t>플로우차트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27" name="그림 26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0A960EBA-5B0D-434C-817C-34DE771D4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03565B-0366-4D93-AC2A-51035F34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3C34894-231C-48FB-9216-E8716996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30" name="그래픽 29" descr="사용자 단색으로 채워진">
              <a:extLst>
                <a:ext uri="{FF2B5EF4-FFF2-40B4-BE49-F238E27FC236}">
                  <a16:creationId xmlns:a16="http://schemas.microsoft.com/office/drawing/2014/main" id="{E405DB12-DC3D-4913-AA4D-E0399546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08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5" descr="텍스트, 주차장, 표지판, 측정기이(가) 표시된 사진&#10;&#10;자동 생성된 설명">
            <a:extLst>
              <a:ext uri="{FF2B5EF4-FFF2-40B4-BE49-F238E27FC236}">
                <a16:creationId xmlns:a16="http://schemas.microsoft.com/office/drawing/2014/main" id="{81A02C5D-1D9B-485A-A627-EECEE0C9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1" y="1213692"/>
            <a:ext cx="9332560" cy="49866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9FB3ED-E39A-4048-9818-12328BFC7D6A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F6D1A-AAFA-46CE-8725-F705E07EBA64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및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환경</a:t>
              </a:r>
              <a:r>
                <a:rPr lang="ko-KR" altLang="en-US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데이터베이스 구조 및 ERD</a:t>
              </a:r>
              <a:r>
                <a:rPr lang="ko-KR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플로우차트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11" name="그림 10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E9004454-4447-4243-AB30-2AD41957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EFAC8B-779D-4B2F-ABE5-EE9786BA6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97A1A10-5120-4738-A240-7385EAAD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14" name="그래픽 13" descr="사용자 단색으로 채워진">
              <a:extLst>
                <a:ext uri="{FF2B5EF4-FFF2-40B4-BE49-F238E27FC236}">
                  <a16:creationId xmlns:a16="http://schemas.microsoft.com/office/drawing/2014/main" id="{9CD7EEDB-FF28-4464-BC43-89884EE9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2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1DE4BB-5548-4C16-B18C-09220D9955DB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024269-6C98-46EA-922D-4FF9B6D4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5" y="1438574"/>
            <a:ext cx="6789159" cy="3716833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7D47BF-9A28-47D1-890F-E2978BE52B34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Sign up</a:t>
            </a:r>
          </a:p>
        </p:txBody>
      </p:sp>
      <p:pic>
        <p:nvPicPr>
          <p:cNvPr id="11" name="그래픽 8" descr="갈매기형 화살표 단색으로 채워진">
            <a:extLst>
              <a:ext uri="{FF2B5EF4-FFF2-40B4-BE49-F238E27FC236}">
                <a16:creationId xmlns:a16="http://schemas.microsoft.com/office/drawing/2014/main" id="{887870D7-74D7-451C-BA57-4E4328D26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6664" y="3164542"/>
            <a:ext cx="457200" cy="457200"/>
          </a:xfrm>
          <a:prstGeom prst="rect">
            <a:avLst/>
          </a:prstGeom>
        </p:spPr>
      </p:pic>
      <p:pic>
        <p:nvPicPr>
          <p:cNvPr id="2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8E3AE02-E549-4614-A66D-8B7D7E22C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522" y="2811138"/>
            <a:ext cx="6504824" cy="37414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526286-678C-4421-908F-E69BC306F797}"/>
              </a:ext>
            </a:extLst>
          </p:cNvPr>
          <p:cNvSpPr txBox="1"/>
          <p:nvPr/>
        </p:nvSpPr>
        <p:spPr>
          <a:xfrm>
            <a:off x="4862233" y="3249706"/>
            <a:ext cx="933450" cy="317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>
                <a:solidFill>
                  <a:schemeClr val="bg1"/>
                </a:solidFill>
                <a:ea typeface="맑은 고딕"/>
              </a:rPr>
              <a:t>회원가입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F916BB3-7AAE-4F28-A8ED-7315572DC0A6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6CED69-75F2-420A-833D-8BE3CB9EE797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62" name="그림 61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18EB42F5-64A9-416A-9F51-AF233C8F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1BD6883-6D78-41C2-8290-4C0BA48B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39C826F-6029-489B-B960-E98EFBF5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65" name="그래픽 64" descr="사용자 단색으로 채워진">
              <a:extLst>
                <a:ext uri="{FF2B5EF4-FFF2-40B4-BE49-F238E27FC236}">
                  <a16:creationId xmlns:a16="http://schemas.microsoft.com/office/drawing/2014/main" id="{039AE0D8-B6E0-4263-B33C-0B69F5F7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8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1DE4BB-5548-4C16-B18C-09220D9955DB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378C352-ABAE-4B6E-BC58-5044CB13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5" y="1438574"/>
            <a:ext cx="6789159" cy="3716833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DBE01D4D-9C86-4965-A943-A6096AB31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91" y="2505373"/>
            <a:ext cx="7043033" cy="4042925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8F3C5A-7AF2-4BBD-A1BB-56BBFE8AC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28" t="17445" r="36777" b="17445"/>
          <a:stretch/>
        </p:blipFill>
        <p:spPr>
          <a:xfrm>
            <a:off x="7416432" y="3220056"/>
            <a:ext cx="1838369" cy="2626896"/>
          </a:xfrm>
          <a:prstGeom prst="rect">
            <a:avLst/>
          </a:prstGeom>
        </p:spPr>
      </p:pic>
      <p:pic>
        <p:nvPicPr>
          <p:cNvPr id="2" name="그래픽 1" descr="갈매기형 화살표 단색으로 채워진">
            <a:extLst>
              <a:ext uri="{FF2B5EF4-FFF2-40B4-BE49-F238E27FC236}">
                <a16:creationId xmlns:a16="http://schemas.microsoft.com/office/drawing/2014/main" id="{BFA685C7-1EC1-4064-B3DB-44F0EA462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757583" y="1466290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0DCE8-F366-488E-81E3-0FC9F44C36E3}"/>
              </a:ext>
            </a:extLst>
          </p:cNvPr>
          <p:cNvSpPr txBox="1"/>
          <p:nvPr/>
        </p:nvSpPr>
        <p:spPr>
          <a:xfrm>
            <a:off x="5053104" y="1534647"/>
            <a:ext cx="933450" cy="317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>
                <a:solidFill>
                  <a:schemeClr val="bg1"/>
                </a:solidFill>
                <a:ea typeface="맑은 고딕"/>
              </a:rPr>
              <a:t>로그인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E1228-7CBA-4816-B9B6-50C819CEFABE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Login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4D9ED5-F7E1-40F2-A004-3C20639370FF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Sign up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4213C55-C165-4518-A3D8-47EEEFD7235C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13240C-55C1-46D8-9524-E68026DC5070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43" name="그림 42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001E63FE-D644-410C-B54C-FA225EDB7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A79CA41-D73B-4359-B180-814D2AFEB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90F90C9-E872-4076-ABA7-D8F885D1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46" name="그래픽 45" descr="사용자 단색으로 채워진">
              <a:extLst>
                <a:ext uri="{FF2B5EF4-FFF2-40B4-BE49-F238E27FC236}">
                  <a16:creationId xmlns:a16="http://schemas.microsoft.com/office/drawing/2014/main" id="{AF6B8DB9-497A-4198-ABA9-84D7AE74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0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1DE4BB-5548-4C16-B18C-09220D9955DB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BE01D4D-9C86-4965-A943-A6096AB3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44" y="1438573"/>
            <a:ext cx="7043033" cy="394431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8F3C5A-7AF2-4BBD-A1BB-56BBFE8AC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8" t="17445" r="36777" b="17445"/>
          <a:stretch/>
        </p:blipFill>
        <p:spPr>
          <a:xfrm>
            <a:off x="3050620" y="2126361"/>
            <a:ext cx="1847333" cy="2573108"/>
          </a:xfrm>
          <a:prstGeom prst="rect">
            <a:avLst/>
          </a:prstGeom>
        </p:spPr>
      </p:pic>
      <p:pic>
        <p:nvPicPr>
          <p:cNvPr id="8" name="그래픽 8" descr="갈매기형 화살표 단색으로 채워진">
            <a:extLst>
              <a:ext uri="{FF2B5EF4-FFF2-40B4-BE49-F238E27FC236}">
                <a16:creationId xmlns:a16="http://schemas.microsoft.com/office/drawing/2014/main" id="{08A89B1C-3E2F-4D23-8377-882989298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0806" y="3433483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A1BD1E-C467-4D8B-AA10-03F3E3E70F2D}"/>
              </a:ext>
            </a:extLst>
          </p:cNvPr>
          <p:cNvSpPr txBox="1"/>
          <p:nvPr/>
        </p:nvSpPr>
        <p:spPr>
          <a:xfrm>
            <a:off x="4820022" y="3506882"/>
            <a:ext cx="11754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err="1">
                <a:solidFill>
                  <a:schemeClr val="bg1"/>
                </a:solidFill>
                <a:ea typeface="맑은 고딕"/>
              </a:rPr>
              <a:t>소셜로그인</a:t>
            </a:r>
          </a:p>
        </p:txBody>
      </p:sp>
      <p:pic>
        <p:nvPicPr>
          <p:cNvPr id="2" name="그림 10">
            <a:extLst>
              <a:ext uri="{FF2B5EF4-FFF2-40B4-BE49-F238E27FC236}">
                <a16:creationId xmlns:a16="http://schemas.microsoft.com/office/drawing/2014/main" id="{E3A1F9ED-C5C8-4B69-A973-16547F18D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36" y="1288996"/>
            <a:ext cx="2743200" cy="3526971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1744F90C-DFD5-483C-B06A-AA8C68A13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5671" y="3663668"/>
            <a:ext cx="2689412" cy="2829675"/>
          </a:xfrm>
          <a:prstGeom prst="rect">
            <a:avLst/>
          </a:prstGeom>
        </p:spPr>
      </p:pic>
      <p:pic>
        <p:nvPicPr>
          <p:cNvPr id="12" name="그림 27">
            <a:extLst>
              <a:ext uri="{FF2B5EF4-FFF2-40B4-BE49-F238E27FC236}">
                <a16:creationId xmlns:a16="http://schemas.microsoft.com/office/drawing/2014/main" id="{C1C691B4-94DE-4083-81FE-B6C776624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4611" y="3509684"/>
            <a:ext cx="537884" cy="519955"/>
          </a:xfrm>
          <a:prstGeom prst="rect">
            <a:avLst/>
          </a:prstGeom>
        </p:spPr>
      </p:pic>
      <p:pic>
        <p:nvPicPr>
          <p:cNvPr id="13" name="그림 27">
            <a:extLst>
              <a:ext uri="{FF2B5EF4-FFF2-40B4-BE49-F238E27FC236}">
                <a16:creationId xmlns:a16="http://schemas.microsoft.com/office/drawing/2014/main" id="{59D8B1BE-3723-45AF-BB37-2F52CD7DC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6235" y="5051613"/>
            <a:ext cx="537884" cy="519955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5AB4389-74F5-487C-8A06-287F3D855AD4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Social Login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B153BD4-29AE-409B-9132-2E8B46CB34B4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Login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84DB222-CF49-4D42-9F63-8CB843EE72AC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Sign up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7AA92E-09BC-484B-A2DE-210785B0922D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5A35DB-85A6-42F3-9776-4041D96812B0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46" name="그림 45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C950D6C6-9349-4ED0-AE29-1FBB0A8B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8149CB5-360A-4E42-B2E8-4743AC708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87C92A8-C7D3-4DD9-88CE-7A4A54EA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49" name="그래픽 48" descr="사용자 단색으로 채워진">
              <a:extLst>
                <a:ext uri="{FF2B5EF4-FFF2-40B4-BE49-F238E27FC236}">
                  <a16:creationId xmlns:a16="http://schemas.microsoft.com/office/drawing/2014/main" id="{93FC17F6-E07A-435C-8C53-0BFBFD16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27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1DE4BB-5548-4C16-B18C-09220D9955DB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0" descr="텍스트, 사람, 남자이(가) 표시된 사진&#10;&#10;자동 생성된 설명">
            <a:extLst>
              <a:ext uri="{FF2B5EF4-FFF2-40B4-BE49-F238E27FC236}">
                <a16:creationId xmlns:a16="http://schemas.microsoft.com/office/drawing/2014/main" id="{946A751A-2C3E-4741-9ABC-B528D69E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1952820"/>
            <a:ext cx="7691716" cy="3902618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238C4FA-5303-46F0-B5E4-39622407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12" y="1949453"/>
            <a:ext cx="3541058" cy="897212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0CEA3F7-3072-4043-93CA-1BE2C51B5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12" y="3998471"/>
            <a:ext cx="3541059" cy="905011"/>
          </a:xfrm>
          <a:prstGeom prst="rect">
            <a:avLst/>
          </a:prstGeom>
        </p:spPr>
      </p:pic>
      <p:pic>
        <p:nvPicPr>
          <p:cNvPr id="13" name="그래픽 8" descr="갈매기형 화살표 단색으로 채워진">
            <a:extLst>
              <a:ext uri="{FF2B5EF4-FFF2-40B4-BE49-F238E27FC236}">
                <a16:creationId xmlns:a16="http://schemas.microsoft.com/office/drawing/2014/main" id="{0EC8AD69-BD27-46EA-BA23-742F59AFF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408828" y="2133601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B4DC49-8866-4A61-B4FB-6648C23DA560}"/>
              </a:ext>
            </a:extLst>
          </p:cNvPr>
          <p:cNvSpPr txBox="1"/>
          <p:nvPr/>
        </p:nvSpPr>
        <p:spPr>
          <a:xfrm>
            <a:off x="2444374" y="2682131"/>
            <a:ext cx="336288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highlight>
                  <a:srgbClr val="FF0000"/>
                </a:highlight>
                <a:latin typeface="Segoe UI"/>
                <a:ea typeface="HYGothic-Extra"/>
                <a:cs typeface="Segoe UI"/>
              </a:rPr>
              <a:t>이용권이 없는 회원</a:t>
            </a:r>
            <a:r>
              <a:rPr lang="ko-KR" altLang="en-US" sz="1200">
                <a:solidFill>
                  <a:schemeClr val="bg1"/>
                </a:solidFill>
                <a:latin typeface="Segoe UI"/>
                <a:ea typeface="HYGothic-Extra"/>
                <a:cs typeface="Segoe UI"/>
              </a:rPr>
              <a:t>에게 보이는 헤더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2F7BC1-AB16-436C-93F1-D32FB324C2EC}"/>
              </a:ext>
            </a:extLst>
          </p:cNvPr>
          <p:cNvSpPr txBox="1"/>
          <p:nvPr/>
        </p:nvSpPr>
        <p:spPr>
          <a:xfrm>
            <a:off x="8325221" y="3130365"/>
            <a:ext cx="34346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| 본인인증 없이 이용권 구매 클릭 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D085D7-82C2-4940-9E7A-03160B4A6621}"/>
              </a:ext>
            </a:extLst>
          </p:cNvPr>
          <p:cNvSpPr txBox="1"/>
          <p:nvPr/>
        </p:nvSpPr>
        <p:spPr>
          <a:xfrm>
            <a:off x="8325221" y="5048812"/>
            <a:ext cx="34346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| 본인인증 후 이용권 구매 클릭 시</a:t>
            </a:r>
          </a:p>
        </p:txBody>
      </p:sp>
      <p:pic>
        <p:nvPicPr>
          <p:cNvPr id="22" name="그림 27">
            <a:extLst>
              <a:ext uri="{FF2B5EF4-FFF2-40B4-BE49-F238E27FC236}">
                <a16:creationId xmlns:a16="http://schemas.microsoft.com/office/drawing/2014/main" id="{6B431008-3652-416A-A6CD-D8E1E1262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364" y="2559425"/>
            <a:ext cx="537884" cy="519955"/>
          </a:xfrm>
          <a:prstGeom prst="rect">
            <a:avLst/>
          </a:prstGeom>
        </p:spPr>
      </p:pic>
      <p:pic>
        <p:nvPicPr>
          <p:cNvPr id="24" name="그림 27">
            <a:extLst>
              <a:ext uri="{FF2B5EF4-FFF2-40B4-BE49-F238E27FC236}">
                <a16:creationId xmlns:a16="http://schemas.microsoft.com/office/drawing/2014/main" id="{DBC87D7D-0697-40FE-8CA1-42DDBD240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4141" y="4612342"/>
            <a:ext cx="537884" cy="51995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5AB4389-74F5-487C-8A06-287F3D855AD4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Social Login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B153BD4-29AE-409B-9132-2E8B46CB34B4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Login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84DB222-CF49-4D42-9F63-8CB843EE72AC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Sign up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A933DD2-0AD2-421F-B594-9FF218FA82D2}"/>
              </a:ext>
            </a:extLst>
          </p:cNvPr>
          <p:cNvSpPr/>
          <p:nvPr/>
        </p:nvSpPr>
        <p:spPr>
          <a:xfrm>
            <a:off x="5525693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Certification</a:t>
            </a:r>
            <a:endParaRPr lang="en-US" sz="1400">
              <a:ea typeface="+mn-lt"/>
              <a:cs typeface="+mn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1655F4-6418-49BF-9E5F-F0BCA94DE5E5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14F585-454C-48DB-A4D1-123EF711AE19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48" name="그림 47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D0551AED-D0A8-4B37-A787-DCFE8FA6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4DC9C63-134A-47B9-8805-DABC7CA35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FD8FC7B-B55C-4974-AB3C-361BB18F2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51" name="그래픽 50" descr="사용자 단색으로 채워진">
              <a:extLst>
                <a:ext uri="{FF2B5EF4-FFF2-40B4-BE49-F238E27FC236}">
                  <a16:creationId xmlns:a16="http://schemas.microsoft.com/office/drawing/2014/main" id="{C48F3269-76B6-4266-93FE-C6E4F90F2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79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1DE4BB-5548-4C16-B18C-09220D9955DB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0">
            <a:extLst>
              <a:ext uri="{FF2B5EF4-FFF2-40B4-BE49-F238E27FC236}">
                <a16:creationId xmlns:a16="http://schemas.microsoft.com/office/drawing/2014/main" id="{08A25539-F177-4C43-8D09-D4FDB72E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12852"/>
            <a:ext cx="8193741" cy="4121944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FF8828C-5C30-484C-9FAB-E3B3B9FC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552" y="2431033"/>
            <a:ext cx="3137647" cy="433572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A3BD60-D3A2-4222-899E-0672EE5838AD}"/>
              </a:ext>
            </a:extLst>
          </p:cNvPr>
          <p:cNvGrpSpPr/>
          <p:nvPr/>
        </p:nvGrpSpPr>
        <p:grpSpPr>
          <a:xfrm>
            <a:off x="3112994" y="2205318"/>
            <a:ext cx="1797795" cy="457200"/>
            <a:chOff x="3112994" y="2205318"/>
            <a:chExt cx="1797795" cy="457200"/>
          </a:xfrm>
        </p:grpSpPr>
        <p:pic>
          <p:nvPicPr>
            <p:cNvPr id="12" name="그래픽 8" descr="갈매기형 화살표 단색으로 채워진">
              <a:extLst>
                <a:ext uri="{FF2B5EF4-FFF2-40B4-BE49-F238E27FC236}">
                  <a16:creationId xmlns:a16="http://schemas.microsoft.com/office/drawing/2014/main" id="{22D65684-28E2-4585-BF39-8B66E4F1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12994" y="2205318"/>
              <a:ext cx="457200" cy="457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7ECEDC-5C15-4FBF-B4FF-AB52766072D0}"/>
                </a:ext>
              </a:extLst>
            </p:cNvPr>
            <p:cNvSpPr txBox="1"/>
            <p:nvPr/>
          </p:nvSpPr>
          <p:spPr>
            <a:xfrm>
              <a:off x="3466351" y="2287682"/>
              <a:ext cx="144443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>
                  <a:solidFill>
                    <a:schemeClr val="bg1"/>
                  </a:solidFill>
                  <a:ea typeface="맑은 고딕"/>
                </a:rPr>
                <a:t> 1. 이메일 전송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346BF8-DCE3-4AAD-A555-C9E09A0CB2D6}"/>
              </a:ext>
            </a:extLst>
          </p:cNvPr>
          <p:cNvGrpSpPr/>
          <p:nvPr/>
        </p:nvGrpSpPr>
        <p:grpSpPr>
          <a:xfrm>
            <a:off x="4533152" y="4213412"/>
            <a:ext cx="1789206" cy="457200"/>
            <a:chOff x="4533152" y="4213412"/>
            <a:chExt cx="1789206" cy="457200"/>
          </a:xfrm>
        </p:grpSpPr>
        <p:pic>
          <p:nvPicPr>
            <p:cNvPr id="14" name="그래픽 8" descr="갈매기형 화살표 단색으로 채워진">
              <a:extLst>
                <a:ext uri="{FF2B5EF4-FFF2-40B4-BE49-F238E27FC236}">
                  <a16:creationId xmlns:a16="http://schemas.microsoft.com/office/drawing/2014/main" id="{44974C6D-F857-403F-9A0E-7275E6BAA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865158" y="4213412"/>
              <a:ext cx="457200" cy="4572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B5179C-8FEE-424D-BB14-9255AE7CBF79}"/>
                </a:ext>
              </a:extLst>
            </p:cNvPr>
            <p:cNvSpPr txBox="1"/>
            <p:nvPr/>
          </p:nvSpPr>
          <p:spPr>
            <a:xfrm>
              <a:off x="4533152" y="4306072"/>
              <a:ext cx="138592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>
                  <a:solidFill>
                    <a:schemeClr val="bg1"/>
                  </a:solidFill>
                  <a:ea typeface="맑은 고딕"/>
                </a:rPr>
                <a:t>2. 이메일 전송</a:t>
              </a:r>
            </a:p>
          </p:txBody>
        </p:sp>
      </p:grpSp>
      <p:pic>
        <p:nvPicPr>
          <p:cNvPr id="16" name="그림 16">
            <a:extLst>
              <a:ext uri="{FF2B5EF4-FFF2-40B4-BE49-F238E27FC236}">
                <a16:creationId xmlns:a16="http://schemas.microsoft.com/office/drawing/2014/main" id="{DE8B27C8-E92D-4DDE-BB8D-FF112DF3C1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28" t="12771" r="76070" b="66667"/>
          <a:stretch/>
        </p:blipFill>
        <p:spPr>
          <a:xfrm>
            <a:off x="9728948" y="2208565"/>
            <a:ext cx="1980711" cy="10673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163F97-9DA4-4094-ACAC-915E88BE669B}"/>
              </a:ext>
            </a:extLst>
          </p:cNvPr>
          <p:cNvSpPr txBox="1"/>
          <p:nvPr/>
        </p:nvSpPr>
        <p:spPr>
          <a:xfrm>
            <a:off x="9732681" y="1812552"/>
            <a:ext cx="15968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3. 본인인증 완료</a:t>
            </a:r>
          </a:p>
        </p:txBody>
      </p:sp>
      <p:pic>
        <p:nvPicPr>
          <p:cNvPr id="27" name="그림 27">
            <a:extLst>
              <a:ext uri="{FF2B5EF4-FFF2-40B4-BE49-F238E27FC236}">
                <a16:creationId xmlns:a16="http://schemas.microsoft.com/office/drawing/2014/main" id="{4F7C60B0-B40D-4379-AF1C-A34BE6684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482" y="5177118"/>
            <a:ext cx="537884" cy="51995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3409F11-CCDA-4B83-8195-5C621BFD2432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Social Login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97D192-2E1C-4604-A22D-7370296B8F94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Login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7E6364-54F1-4416-9988-AC21C843A2E8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Sign up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FDC90F-4B33-4181-B562-AA89E85368AA}"/>
              </a:ext>
            </a:extLst>
          </p:cNvPr>
          <p:cNvSpPr/>
          <p:nvPr/>
        </p:nvSpPr>
        <p:spPr>
          <a:xfrm>
            <a:off x="5525693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Certification</a:t>
            </a:r>
            <a:endParaRPr lang="en-US" sz="1400">
              <a:ea typeface="+mn-lt"/>
              <a:cs typeface="+mn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A181E7-CF38-432C-957E-B2A258DCDC5C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DC878F9-1CCC-4C75-B998-B9266452F8F6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48" name="그림 47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4E71DD4D-7DC6-4AEC-9BC2-98A7C60F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0FD996A-A096-4AB6-A674-B73C7D81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105357A-7EB1-4BB2-95E4-49FF52C67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51" name="그래픽 50" descr="사용자 단색으로 채워진">
              <a:extLst>
                <a:ext uri="{FF2B5EF4-FFF2-40B4-BE49-F238E27FC236}">
                  <a16:creationId xmlns:a16="http://schemas.microsoft.com/office/drawing/2014/main" id="{91BAE6EB-39D1-461F-BED8-CD8E9A9F7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70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1DE4BB-5548-4C16-B18C-09220D9955DB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1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CE6B93EA-833E-453D-85E4-5457C1D9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317037"/>
            <a:ext cx="8462681" cy="4286681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744EE78-5B1A-4483-8F9E-0307E90B4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41" y="1315612"/>
            <a:ext cx="2743200" cy="3222731"/>
          </a:xfrm>
          <a:prstGeom prst="rect">
            <a:avLst/>
          </a:prstGeom>
        </p:spPr>
      </p:pic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3451866-ADA9-4B48-904B-4893BD9E5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234486"/>
            <a:ext cx="2743200" cy="350874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096BB10-1AA9-4C39-AEA1-04D8E85FE1E4}"/>
              </a:ext>
            </a:extLst>
          </p:cNvPr>
          <p:cNvGrpSpPr/>
          <p:nvPr/>
        </p:nvGrpSpPr>
        <p:grpSpPr>
          <a:xfrm>
            <a:off x="4350123" y="4912659"/>
            <a:ext cx="1779866" cy="457200"/>
            <a:chOff x="4350123" y="4912659"/>
            <a:chExt cx="1779866" cy="457200"/>
          </a:xfrm>
        </p:grpSpPr>
        <p:pic>
          <p:nvPicPr>
            <p:cNvPr id="15" name="그래픽 8" descr="갈매기형 화살표 단색으로 채워진">
              <a:extLst>
                <a:ext uri="{FF2B5EF4-FFF2-40B4-BE49-F238E27FC236}">
                  <a16:creationId xmlns:a16="http://schemas.microsoft.com/office/drawing/2014/main" id="{8A47C2F4-989E-48A6-B0FD-F1F947FD5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4350123" y="4912659"/>
              <a:ext cx="457200" cy="457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95615A-E2BC-470C-ADCB-3CEE117600FC}"/>
                </a:ext>
              </a:extLst>
            </p:cNvPr>
            <p:cNvSpPr txBox="1"/>
            <p:nvPr/>
          </p:nvSpPr>
          <p:spPr>
            <a:xfrm>
              <a:off x="4667622" y="5057776"/>
              <a:ext cx="146236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>
                  <a:solidFill>
                    <a:schemeClr val="bg1"/>
                  </a:solidFill>
                  <a:ea typeface="맑은 고딕"/>
                </a:rPr>
                <a:t> 이용권 구매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AC8A5C0-A30F-4155-A44C-7FFFC156BB0C}"/>
              </a:ext>
            </a:extLst>
          </p:cNvPr>
          <p:cNvSpPr txBox="1"/>
          <p:nvPr/>
        </p:nvSpPr>
        <p:spPr>
          <a:xfrm>
            <a:off x="8683811" y="2664200"/>
            <a:ext cx="35063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>
                <a:ea typeface="맑은 고딕"/>
              </a:rPr>
              <a:t>     | 지정된 이용기간이 만료 되었을 시,</a:t>
            </a:r>
            <a:endParaRPr lang="ko-KR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</a:rPr>
              <a:t>      스케줄러에 의한 자동</a:t>
            </a:r>
            <a:r>
              <a:rPr lang="ko-KR" altLang="en-US" sz="1400" b="1">
                <a:ea typeface="맑은 고딕"/>
              </a:rPr>
              <a:t> 정기결제 진행</a:t>
            </a:r>
            <a:endParaRPr lang="ko-KR">
              <a:ea typeface="맑은 고딕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075D244-F19A-4EF5-81C3-D9F38A0E6197}"/>
              </a:ext>
            </a:extLst>
          </p:cNvPr>
          <p:cNvSpPr/>
          <p:nvPr/>
        </p:nvSpPr>
        <p:spPr>
          <a:xfrm>
            <a:off x="6856952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Social Pay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90C1A9D-30CB-4E73-BEB7-985105F5CED7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Social Login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2AFB7C5-6ECD-4E84-9451-D863F478A972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Login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61ACA49-5D78-468C-9F3F-3DFCD766DC27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Sign up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778ADAD-EE0E-43E2-AB8C-9A578DBB3A14}"/>
              </a:ext>
            </a:extLst>
          </p:cNvPr>
          <p:cNvSpPr/>
          <p:nvPr/>
        </p:nvSpPr>
        <p:spPr>
          <a:xfrm>
            <a:off x="5525693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Certification</a:t>
            </a:r>
            <a:endParaRPr lang="en-US" sz="1400">
              <a:ea typeface="+mn-lt"/>
              <a:cs typeface="+mn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6250F-4042-47C9-8782-2C33E1377BDC}"/>
              </a:ext>
            </a:extLst>
          </p:cNvPr>
          <p:cNvGrpSpPr/>
          <p:nvPr/>
        </p:nvGrpSpPr>
        <p:grpSpPr>
          <a:xfrm>
            <a:off x="1396110" y="3101788"/>
            <a:ext cx="1698954" cy="457200"/>
            <a:chOff x="1396110" y="3101788"/>
            <a:chExt cx="1698954" cy="457200"/>
          </a:xfrm>
        </p:grpSpPr>
        <p:pic>
          <p:nvPicPr>
            <p:cNvPr id="17" name="그래픽 8" descr="갈매기형 화살표 단색으로 채워진">
              <a:extLst>
                <a:ext uri="{FF2B5EF4-FFF2-40B4-BE49-F238E27FC236}">
                  <a16:creationId xmlns:a16="http://schemas.microsoft.com/office/drawing/2014/main" id="{3F27CA25-5C5C-475B-A05A-7E95BB8B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637864" y="3101788"/>
              <a:ext cx="457200" cy="4572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A6C895-7C69-4AD7-B2AF-CF14CD23B3D9}"/>
                </a:ext>
              </a:extLst>
            </p:cNvPr>
            <p:cNvSpPr txBox="1"/>
            <p:nvPr/>
          </p:nvSpPr>
          <p:spPr>
            <a:xfrm>
              <a:off x="1396110" y="3193117"/>
              <a:ext cx="124612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>
                  <a:solidFill>
                    <a:schemeClr val="bg1"/>
                  </a:solidFill>
                  <a:ea typeface="맑은 고딕"/>
                </a:rPr>
                <a:t> 이용권 선택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5626FA-773C-4A80-8B95-A0F021DADF45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22725D-B626-48EC-9FD0-B1E6C7E1E0B6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29" name="그림 28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C2E6C98F-98C4-4210-BEC7-406C77CC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C76C7B2-03CA-44A7-8ACE-55A2F2E7D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C4D6F7F-FDE4-454A-B25C-FBE0C6BC8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32" name="그래픽 31" descr="사용자 단색으로 채워진">
              <a:extLst>
                <a:ext uri="{FF2B5EF4-FFF2-40B4-BE49-F238E27FC236}">
                  <a16:creationId xmlns:a16="http://schemas.microsoft.com/office/drawing/2014/main" id="{0916504F-776C-415B-9F92-7AF91AD7A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9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CDECEF-D2D1-466D-B16A-871ECEC1136A}"/>
              </a:ext>
            </a:extLst>
          </p:cNvPr>
          <p:cNvGrpSpPr/>
          <p:nvPr/>
        </p:nvGrpSpPr>
        <p:grpSpPr>
          <a:xfrm>
            <a:off x="1529710" y="2104740"/>
            <a:ext cx="9240867" cy="1251625"/>
            <a:chOff x="3487049" y="352785"/>
            <a:chExt cx="8609510" cy="13665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59083A-0C10-4D41-B988-FDCCC3E96B27}"/>
                </a:ext>
              </a:extLst>
            </p:cNvPr>
            <p:cNvSpPr txBox="1"/>
            <p:nvPr/>
          </p:nvSpPr>
          <p:spPr>
            <a:xfrm>
              <a:off x="4651963" y="352785"/>
              <a:ext cx="7444596" cy="13665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조장 </a:t>
              </a:r>
              <a:r>
                <a:rPr lang="en-US" altLang="ko-KR">
                  <a:solidFill>
                    <a:schemeClr val="bg1"/>
                  </a:solidFill>
                  <a:latin typeface="Malgun Gothic"/>
                  <a:ea typeface="Malgun Gothic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Malgun Gothic"/>
                  <a:ea typeface="Malgun Gothic"/>
                </a:rPr>
                <a:t> 네이버 로그인 </a:t>
              </a:r>
              <a:r>
                <a:rPr lang="en-US" altLang="ko-KR">
                  <a:solidFill>
                    <a:schemeClr val="bg1"/>
                  </a:solidFill>
                  <a:latin typeface="Malgun Gothic"/>
                  <a:ea typeface="Malgun Gothic"/>
                </a:rPr>
                <a:t>API</a:t>
              </a:r>
              <a:r>
                <a:rPr lang="ko-KR" altLang="en-US">
                  <a:solidFill>
                    <a:schemeClr val="bg1"/>
                  </a:solidFill>
                  <a:latin typeface="Malgun Gothic"/>
                  <a:ea typeface="Malgun Gothic"/>
                </a:rPr>
                <a:t> / 카카오 로그인 API </a:t>
              </a:r>
              <a:r>
                <a:rPr lang="en-US" altLang="en-US">
                  <a:solidFill>
                    <a:schemeClr val="bg1"/>
                  </a:solidFill>
                  <a:latin typeface="Malgun Gothic"/>
                  <a:ea typeface="Malgun Gothic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Malgun Gothic"/>
                  <a:ea typeface="Malgun Gothic"/>
                </a:rPr>
                <a:t> 이용권구매 </a:t>
              </a:r>
              <a:r>
                <a:rPr lang="en-US" altLang="en-US">
                  <a:solidFill>
                    <a:schemeClr val="bg1"/>
                  </a:solidFill>
                  <a:latin typeface="Malgun Gothic"/>
                  <a:ea typeface="Malgun Gothic"/>
                </a:rPr>
                <a:t>/ 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카카오페이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API /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 관리자로그인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 </a:t>
              </a: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/ 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회원관리 / 메일전송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(본인인증</a:t>
              </a: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)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 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 </a:t>
              </a:r>
              <a:r>
                <a:rPr lang="ko-KR" err="1">
                  <a:solidFill>
                    <a:schemeClr val="bg1"/>
                  </a:solidFill>
                  <a:latin typeface="맑은 고딕"/>
                  <a:ea typeface="맑은 고딕"/>
                </a:rPr>
                <a:t>Scheduler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(정기권, 이용권만료)</a:t>
              </a:r>
              <a:endParaRPr lang="ko-KR">
                <a:solidFill>
                  <a:schemeClr val="bg1"/>
                </a:solidFill>
                <a:ea typeface="맑은 고딕"/>
              </a:endParaRP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endParaRPr lang="ko-KR" altLang="en-US">
                <a:solidFill>
                  <a:schemeClr val="bg1"/>
                </a:solidFill>
                <a:latin typeface="맑은 고딕"/>
                <a:ea typeface="맑은 고딕"/>
                <a:cs typeface="+mn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AFDB2F-92A2-47D3-8CA1-8456C11B9611}"/>
                </a:ext>
              </a:extLst>
            </p:cNvPr>
            <p:cNvSpPr txBox="1"/>
            <p:nvPr/>
          </p:nvSpPr>
          <p:spPr>
            <a:xfrm>
              <a:off x="3487049" y="352785"/>
              <a:ext cx="854496" cy="40325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ts val="100"/>
                </a:spcBef>
                <a:spcAft>
                  <a:spcPts val="100"/>
                </a:spcAft>
              </a:pPr>
              <a:r>
                <a:rPr lang="ko-KR" b="1" err="1">
                  <a:solidFill>
                    <a:schemeClr val="bg1"/>
                  </a:solidFill>
                  <a:latin typeface="맑은 고딕"/>
                  <a:ea typeface="맑은 고딕"/>
                </a:rPr>
                <a:t>고병휘</a:t>
              </a:r>
              <a:endParaRPr lang="ko-KR" err="1">
                <a:latin typeface="맑은 고딕"/>
                <a:ea typeface="맑은 고딕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BF0B-8A23-4EA5-B133-C0D16C4BF468}"/>
              </a:ext>
            </a:extLst>
          </p:cNvPr>
          <p:cNvGrpSpPr/>
          <p:nvPr/>
        </p:nvGrpSpPr>
        <p:grpSpPr>
          <a:xfrm>
            <a:off x="1529710" y="3403109"/>
            <a:ext cx="9240867" cy="974626"/>
            <a:chOff x="3487049" y="509766"/>
            <a:chExt cx="8609510" cy="10641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4A3C5-C13C-4575-A5C7-D82BC5FB9E6A}"/>
                </a:ext>
              </a:extLst>
            </p:cNvPr>
            <p:cNvSpPr txBox="1"/>
            <p:nvPr/>
          </p:nvSpPr>
          <p:spPr>
            <a:xfrm>
              <a:off x="4651963" y="509766"/>
              <a:ext cx="7444596" cy="10641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영화관리 </a:t>
              </a: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관리자관리 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/ 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파일업로드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 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/ 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분석 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/ 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문의관리 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/ 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파일저장 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/</a:t>
              </a:r>
              <a:endParaRPr lang="en-US" altLang="ko-KR">
                <a:solidFill>
                  <a:schemeClr val="bg1"/>
                </a:solidFill>
                <a:latin typeface="맑은 고딕"/>
                <a:ea typeface="맑은 고딕"/>
              </a:endParaRP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메일전송(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답변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) / 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장르관리 </a:t>
              </a: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배우관리 </a:t>
              </a:r>
              <a:r>
                <a:rPr lang="en-US" altLang="ko-KR">
                  <a:solidFill>
                    <a:schemeClr val="bg1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고객센터 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감독관리 / </a:t>
              </a:r>
              <a:endParaRPr lang="en-US" altLang="ko-KR">
                <a:solidFill>
                  <a:schemeClr val="bg1"/>
                </a:solidFill>
                <a:latin typeface="맑은 고딕"/>
                <a:ea typeface="맑은 고딕"/>
              </a:endParaRP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  <a:cs typeface="+mn-lt"/>
                </a:rPr>
                <a:t>이용권 관리 / 회원 관리</a:t>
              </a:r>
              <a:endParaRPr lang="en-US" altLang="ko-KR">
                <a:solidFill>
                  <a:schemeClr val="bg1"/>
                </a:solidFill>
                <a:latin typeface="맑은 고딕"/>
                <a:ea typeface="맑은 고딕"/>
                <a:cs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52C251-8343-4099-81AE-CC65670D42B0}"/>
                </a:ext>
              </a:extLst>
            </p:cNvPr>
            <p:cNvSpPr txBox="1"/>
            <p:nvPr/>
          </p:nvSpPr>
          <p:spPr>
            <a:xfrm>
              <a:off x="3487049" y="509766"/>
              <a:ext cx="854496" cy="40325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김영호</a:t>
              </a:r>
              <a:endParaRPr lang="ko-KR">
                <a:latin typeface="맑은 고딕"/>
                <a:ea typeface="맑은 고딕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68D76F-F88C-4C2F-872D-D887F5662DD0}"/>
              </a:ext>
            </a:extLst>
          </p:cNvPr>
          <p:cNvGrpSpPr/>
          <p:nvPr/>
        </p:nvGrpSpPr>
        <p:grpSpPr>
          <a:xfrm>
            <a:off x="1529710" y="4701479"/>
            <a:ext cx="9240867" cy="701667"/>
            <a:chOff x="3487049" y="509766"/>
            <a:chExt cx="8609510" cy="7661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8ED33C-B753-4F3F-88BA-479BA6EF3F1A}"/>
                </a:ext>
              </a:extLst>
            </p:cNvPr>
            <p:cNvSpPr txBox="1"/>
            <p:nvPr/>
          </p:nvSpPr>
          <p:spPr>
            <a:xfrm>
              <a:off x="4651963" y="542181"/>
              <a:ext cx="7444596" cy="73370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메인 화면 / 영화 상세페이지 / 영화 시청 / 영화 이어보기 /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찜한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 콘텐츠 / </a:t>
              </a:r>
              <a:endParaRPr lang="ko-KR">
                <a:solidFill>
                  <a:schemeClr val="bg1"/>
                </a:solidFill>
                <a:latin typeface="맑은 고딕"/>
                <a:ea typeface="맑은 고딕"/>
              </a:endParaRP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TOP10 / 알림 /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신규콘텐츠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페이지 / 좋아요 / 영화 검색</a:t>
              </a:r>
              <a:r>
                <a:rPr lang="ko-KR">
                  <a:solidFill>
                    <a:schemeClr val="bg1"/>
                  </a:solidFill>
                  <a:latin typeface="맑은 고딕"/>
                  <a:ea typeface="맑은 고딕"/>
                </a:rPr>
                <a:t> / POI</a:t>
              </a:r>
              <a:endParaRPr lang="ko-KR">
                <a:solidFill>
                  <a:schemeClr val="bg1"/>
                </a:solidFill>
                <a:latin typeface="맑은 고딕"/>
                <a:ea typeface="맑은 고딕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9F6DDF-04E0-4A4B-839C-88CFB4BACF69}"/>
                </a:ext>
              </a:extLst>
            </p:cNvPr>
            <p:cNvSpPr txBox="1"/>
            <p:nvPr/>
          </p:nvSpPr>
          <p:spPr>
            <a:xfrm>
              <a:off x="3487049" y="509766"/>
              <a:ext cx="948261" cy="40325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ts val="100"/>
                </a:spcBef>
                <a:spcAft>
                  <a:spcPts val="100"/>
                </a:spcAft>
              </a:pPr>
              <a:r>
                <a:rPr lang="ko-KR" b="1">
                  <a:solidFill>
                    <a:schemeClr val="bg1"/>
                  </a:solidFill>
                  <a:latin typeface="맑은 고딕"/>
                  <a:ea typeface="맑은 고딕"/>
                </a:rPr>
                <a:t>서민주</a:t>
              </a:r>
              <a:endParaRPr lang="ko-KR">
                <a:latin typeface="맑은 고딕"/>
                <a:ea typeface="맑은 고딕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89F27EE-0FB5-48B2-9023-9B342B13E37B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20763"/>
            <a:chExt cx="12192235" cy="76944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AF3908-480E-449C-A111-FBD8FE4B2ECD}"/>
                </a:ext>
              </a:extLst>
            </p:cNvPr>
            <p:cNvSpPr txBox="1"/>
            <p:nvPr/>
          </p:nvSpPr>
          <p:spPr>
            <a:xfrm>
              <a:off x="1976" y="-2076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TEAM</a:t>
              </a:r>
              <a:r>
                <a:rPr lang="ko-KR" altLang="en-US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CONTENTS</a:t>
              </a:r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32" name="그림 4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0BECD1B7-EFD1-4D94-96F0-C7733698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072" y="229636"/>
              <a:ext cx="1046932" cy="429386"/>
            </a:xfrm>
            <a:prstGeom prst="rect">
              <a:avLst/>
            </a:prstGeom>
          </p:spPr>
        </p:pic>
        <p:pic>
          <p:nvPicPr>
            <p:cNvPr id="33" name="그림 3">
              <a:extLst>
                <a:ext uri="{FF2B5EF4-FFF2-40B4-BE49-F238E27FC236}">
                  <a16:creationId xmlns:a16="http://schemas.microsoft.com/office/drawing/2014/main" id="{38770711-B953-40B5-959A-8D50B1335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7668" y="225898"/>
              <a:ext cx="315110" cy="378032"/>
            </a:xfrm>
            <a:prstGeom prst="rect">
              <a:avLst/>
            </a:prstGeom>
          </p:spPr>
        </p:pic>
        <p:pic>
          <p:nvPicPr>
            <p:cNvPr id="34" name="그림 4">
              <a:extLst>
                <a:ext uri="{FF2B5EF4-FFF2-40B4-BE49-F238E27FC236}">
                  <a16:creationId xmlns:a16="http://schemas.microsoft.com/office/drawing/2014/main" id="{DF9EE1C7-D64C-4C65-9FEC-F2AD687D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75324" y="225898"/>
              <a:ext cx="312306" cy="378032"/>
            </a:xfrm>
            <a:prstGeom prst="rect">
              <a:avLst/>
            </a:prstGeom>
          </p:spPr>
        </p:pic>
        <p:pic>
          <p:nvPicPr>
            <p:cNvPr id="35" name="그래픽 34" descr="사용자 단색으로 채워진">
              <a:extLst>
                <a:ext uri="{FF2B5EF4-FFF2-40B4-BE49-F238E27FC236}">
                  <a16:creationId xmlns:a16="http://schemas.microsoft.com/office/drawing/2014/main" id="{BFA6B78C-7C50-4DE8-BF96-9FB264DA6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93293" y="225898"/>
              <a:ext cx="384382" cy="378032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DCFB8A-D4D7-479B-ABBD-0BF4114C702C}"/>
              </a:ext>
            </a:extLst>
          </p:cNvPr>
          <p:cNvSpPr/>
          <p:nvPr/>
        </p:nvSpPr>
        <p:spPr>
          <a:xfrm>
            <a:off x="1531917" y="775866"/>
            <a:ext cx="14547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CAST</a:t>
            </a:r>
          </a:p>
        </p:txBody>
      </p:sp>
    </p:spTree>
    <p:extLst>
      <p:ext uri="{BB962C8B-B14F-4D97-AF65-F5344CB8AC3E}">
        <p14:creationId xmlns:p14="http://schemas.microsoft.com/office/powerpoint/2010/main" val="133725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AE8567-1EAD-4942-92A8-8BEF0657F6F0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6" descr="텍스트, 남자이(가) 표시된 사진&#10;&#10;자동 생성된 설명">
            <a:extLst>
              <a:ext uri="{FF2B5EF4-FFF2-40B4-BE49-F238E27FC236}">
                <a16:creationId xmlns:a16="http://schemas.microsoft.com/office/drawing/2014/main" id="{D93BB07F-1EA8-4606-BF41-09A390C3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31" y="1294886"/>
            <a:ext cx="10648950" cy="5413470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F6BE6D10-D60E-40DE-B499-4F3588E4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294119"/>
            <a:ext cx="10648950" cy="5412761"/>
          </a:xfrm>
          <a:prstGeom prst="rect">
            <a:avLst/>
          </a:prstGeom>
        </p:spPr>
      </p:pic>
      <p:pic>
        <p:nvPicPr>
          <p:cNvPr id="10" name="그래픽 8" descr="갈매기형 화살표 단색으로 채워진">
            <a:extLst>
              <a:ext uri="{FF2B5EF4-FFF2-40B4-BE49-F238E27FC236}">
                <a16:creationId xmlns:a16="http://schemas.microsoft.com/office/drawing/2014/main" id="{66035793-6E99-4D96-83A8-C08513A58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220325" y="1590675"/>
            <a:ext cx="457200" cy="4572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0125E9A-B1CC-489F-890F-D63C2A4F7601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Main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177487-1402-450E-AB7E-AB428A668F1D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535D16-E2EF-40BF-BFCA-F1D1A073F1C0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39" name="그림 38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359C850C-1D29-4722-A57B-3D30ED0BB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703888B-D6A8-4C7E-899C-77C00E7F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6F6D544-7186-4A39-861B-9BCA4EFE2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244BE650-7E48-4AE0-BCAC-2A7A78D4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6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AE8567-1EAD-4942-92A8-8BEF0657F6F0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 descr="텍스트, 화면, 텔레비전, 모니터이(가) 표시된 사진&#10;&#10;자동 생성된 설명">
            <a:extLst>
              <a:ext uri="{FF2B5EF4-FFF2-40B4-BE49-F238E27FC236}">
                <a16:creationId xmlns:a16="http://schemas.microsoft.com/office/drawing/2014/main" id="{023C614B-F68A-4E67-9E0B-1B62E351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290245"/>
            <a:ext cx="10648950" cy="5402580"/>
          </a:xfrm>
          <a:prstGeom prst="rect">
            <a:avLst/>
          </a:prstGeom>
        </p:spPr>
      </p:pic>
      <p:pic>
        <p:nvPicPr>
          <p:cNvPr id="12" name="그래픽 8" descr="갈매기형 화살표 단색으로 채워진">
            <a:extLst>
              <a:ext uri="{FF2B5EF4-FFF2-40B4-BE49-F238E27FC236}">
                <a16:creationId xmlns:a16="http://schemas.microsoft.com/office/drawing/2014/main" id="{AE5EB879-EB2A-4809-ACD9-351DE8CA3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0487025" y="1581150"/>
            <a:ext cx="457200" cy="45720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1DBD196F-0D2C-464E-889D-AE5255A00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88" y="1289671"/>
            <a:ext cx="10648950" cy="5405410"/>
          </a:xfrm>
          <a:prstGeom prst="rect">
            <a:avLst/>
          </a:prstGeom>
        </p:spPr>
      </p:pic>
      <p:pic>
        <p:nvPicPr>
          <p:cNvPr id="11" name="그림 4">
            <a:extLst>
              <a:ext uri="{FF2B5EF4-FFF2-40B4-BE49-F238E27FC236}">
                <a16:creationId xmlns:a16="http://schemas.microsoft.com/office/drawing/2014/main" id="{9042A2F9-DE96-4795-9701-92C16764DA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61" t="7153" r="31761" b="-413"/>
          <a:stretch/>
        </p:blipFill>
        <p:spPr>
          <a:xfrm>
            <a:off x="4495800" y="1762125"/>
            <a:ext cx="5008552" cy="646410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5E52D4-2EB8-446F-944D-637285937BC6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err="1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NewMovie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E2A8A6-F900-435E-B3B6-EAF7F252BACB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Search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5CD8EC5-1E93-4030-B587-82E859882DD5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Main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62A2C7-BFEB-4803-AEAC-C342B77DDC34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4F850B8-F6EA-427A-9339-168CCEA980BA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39" name="그림 38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A186CBC4-7145-4186-A494-0FAA2422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7727CBD-7D09-4501-A095-9B5C667A6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289EEB0-1589-4E86-9B6A-557E94DF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2FFDD51D-B4D1-417C-833D-68E85B07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24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AE8567-1EAD-4942-92A8-8BEF0657F6F0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9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D5299CC6-CBCD-4A09-A97B-6A7CC83D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1454817"/>
            <a:ext cx="9816352" cy="497034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4BFB8F-1A7A-4A26-B060-22EEDFA2A666}"/>
              </a:ext>
            </a:extLst>
          </p:cNvPr>
          <p:cNvCxnSpPr/>
          <p:nvPr/>
        </p:nvCxnSpPr>
        <p:spPr>
          <a:xfrm>
            <a:off x="1185076" y="5960642"/>
            <a:ext cx="9816393" cy="3595"/>
          </a:xfrm>
          <a:prstGeom prst="straightConnector1">
            <a:avLst/>
          </a:prstGeom>
          <a:ln w="57150">
            <a:solidFill>
              <a:srgbClr val="ED2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B01ADBF1-14DA-4E7E-9E2F-5D63E0671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82" y="1456149"/>
            <a:ext cx="9816353" cy="498112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C8EBAB-06FB-4BF6-871B-6CE4ACA2463D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err="1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NewMovie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8FEAAB-CC5F-477B-BF83-2CAD510F5353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Search</a:t>
            </a:r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88F08B-75B8-469D-9107-15B096C41DBD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  <a:cs typeface="+mn-lt"/>
              </a:rPr>
              <a:t>Main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A25FCD-F166-4693-B3DE-DBE94C788D47}"/>
              </a:ext>
            </a:extLst>
          </p:cNvPr>
          <p:cNvSpPr/>
          <p:nvPr/>
        </p:nvSpPr>
        <p:spPr>
          <a:xfrm>
            <a:off x="5525693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Video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944DBB-ADBF-4BC6-B298-74697AE4A29F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5BB974-CAB5-47A9-80F5-955117B243C5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39" name="그림 38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C58DA340-6D4A-41BD-9CBD-33CA2854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15AF0F-2952-4BA7-A33B-F5547B2DF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7620782-FF82-43CE-ABF0-802513B57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64B30697-6CBA-402D-B67D-2DC1EDD62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6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9AE0F5-9023-496F-95C3-2F81E9B03604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764CF82-8AA9-493D-BADA-1A716C4E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5" y="1320819"/>
            <a:ext cx="11153775" cy="537532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AF6D7B-960D-4BCA-9E07-EF63E717935F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Admin</a:t>
            </a:r>
            <a:endParaRPr lang="en-US" sz="1400">
              <a:ea typeface="+mn-lt"/>
              <a:cs typeface="+mn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4BEAA9-12A3-47D4-BA38-E7E56A1E78A3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CD7B30-B168-4FEB-92C4-AAE5FCEDF6F6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39" name="그림 38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2DB86E06-623C-4728-A0E7-2485FDDC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03683FD-17B6-425A-9F8E-974A3245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D465B0D-5E78-4423-8046-334AA95BC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736B36F2-AE30-4579-9C02-CD75A2C0A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9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9AE0F5-9023-496F-95C3-2F81E9B03604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29FEDA5-6087-4658-8F0D-772D01FF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5" y="1320809"/>
            <a:ext cx="11153775" cy="539019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3F014A48-03CF-4917-99CE-C5F29BA4037E}"/>
              </a:ext>
            </a:extLst>
          </p:cNvPr>
          <p:cNvGrpSpPr/>
          <p:nvPr/>
        </p:nvGrpSpPr>
        <p:grpSpPr>
          <a:xfrm>
            <a:off x="3633507" y="2748243"/>
            <a:ext cx="5376584" cy="1196230"/>
            <a:chOff x="3633507" y="2748243"/>
            <a:chExt cx="5376584" cy="1196230"/>
          </a:xfrm>
        </p:grpSpPr>
        <p:pic>
          <p:nvPicPr>
            <p:cNvPr id="3" name="그림 27">
              <a:extLst>
                <a:ext uri="{FF2B5EF4-FFF2-40B4-BE49-F238E27FC236}">
                  <a16:creationId xmlns:a16="http://schemas.microsoft.com/office/drawing/2014/main" id="{F50469DD-9FE8-43D6-9FB2-826D5767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507" y="2748243"/>
              <a:ext cx="537884" cy="519955"/>
            </a:xfrm>
            <a:prstGeom prst="rect">
              <a:avLst/>
            </a:prstGeom>
          </p:spPr>
        </p:pic>
        <p:pic>
          <p:nvPicPr>
            <p:cNvPr id="5" name="그림 27">
              <a:extLst>
                <a:ext uri="{FF2B5EF4-FFF2-40B4-BE49-F238E27FC236}">
                  <a16:creationId xmlns:a16="http://schemas.microsoft.com/office/drawing/2014/main" id="{DB86379D-1B68-4C41-97C7-24074B4A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2207" y="3424518"/>
              <a:ext cx="537884" cy="519955"/>
            </a:xfrm>
            <a:prstGeom prst="rect">
              <a:avLst/>
            </a:prstGeom>
          </p:spPr>
        </p:pic>
        <p:pic>
          <p:nvPicPr>
            <p:cNvPr id="6" name="그림 27">
              <a:extLst>
                <a:ext uri="{FF2B5EF4-FFF2-40B4-BE49-F238E27FC236}">
                  <a16:creationId xmlns:a16="http://schemas.microsoft.com/office/drawing/2014/main" id="{3DE834F4-86C5-40A6-94C9-33B2E5393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3257" y="2748243"/>
              <a:ext cx="537884" cy="519955"/>
            </a:xfrm>
            <a:prstGeom prst="rect">
              <a:avLst/>
            </a:prstGeom>
          </p:spPr>
        </p:pic>
        <p:pic>
          <p:nvPicPr>
            <p:cNvPr id="7" name="그림 27">
              <a:extLst>
                <a:ext uri="{FF2B5EF4-FFF2-40B4-BE49-F238E27FC236}">
                  <a16:creationId xmlns:a16="http://schemas.microsoft.com/office/drawing/2014/main" id="{4D01EC41-59D4-4638-9721-F9DB82F64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3957" y="2748243"/>
              <a:ext cx="537884" cy="519955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3B8405-B917-43F9-AC22-34FE5C0651DA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+mn-lt"/>
                <a:cs typeface="+mn-lt"/>
              </a:rPr>
              <a:t>Dashboard</a:t>
            </a:r>
            <a:endParaRPr lang="ko-KR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DA834EA-4519-45FC-8FFF-D380F91DBA40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Admin</a:t>
            </a:r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5B66953-EF30-44AA-A9EC-CD197F967DC0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10D476-98F7-4A38-8E27-988201D87AC0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48" name="그림 47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D18EB8CF-1BE2-4C62-A25E-80FFB1B78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000CF5E-B4E0-4AD6-8A63-F1A868AB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94D0C93-3721-4039-802D-612AE815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51" name="그래픽 50" descr="사용자 단색으로 채워진">
              <a:extLst>
                <a:ext uri="{FF2B5EF4-FFF2-40B4-BE49-F238E27FC236}">
                  <a16:creationId xmlns:a16="http://schemas.microsoft.com/office/drawing/2014/main" id="{55EAF579-CC4E-4F54-83A4-74C621316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0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9AE0F5-9023-496F-95C3-2F81E9B03604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4" descr="텍스트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33F94FD9-9413-4F92-B00E-D185B0DE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1317812"/>
            <a:ext cx="11153775" cy="5410676"/>
          </a:xfrm>
          <a:prstGeom prst="rect">
            <a:avLst/>
          </a:prstGeom>
        </p:spPr>
      </p:pic>
      <p:pic>
        <p:nvPicPr>
          <p:cNvPr id="16" name="그래픽 8" descr="갈매기형 화살표 단색으로 채워진">
            <a:extLst>
              <a:ext uri="{FF2B5EF4-FFF2-40B4-BE49-F238E27FC236}">
                <a16:creationId xmlns:a16="http://schemas.microsoft.com/office/drawing/2014/main" id="{E5EF85AC-818E-48AD-9046-D55BBC21C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591360" y="2209240"/>
            <a:ext cx="457200" cy="457200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894FAE23-5008-4F58-83C5-EE861685B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18" y="1317813"/>
            <a:ext cx="11155731" cy="5387001"/>
          </a:xfrm>
          <a:prstGeom prst="rect">
            <a:avLst/>
          </a:prstGeom>
        </p:spPr>
      </p:pic>
      <p:pic>
        <p:nvPicPr>
          <p:cNvPr id="5" name="그림 5" descr="텍스트, 사람, 포유류, 말이(가) 표시된 사진&#10;&#10;자동 생성된 설명">
            <a:extLst>
              <a:ext uri="{FF2B5EF4-FFF2-40B4-BE49-F238E27FC236}">
                <a16:creationId xmlns:a16="http://schemas.microsoft.com/office/drawing/2014/main" id="{8CAD78A4-6C00-4331-9950-9FD13075D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747" y="3637019"/>
            <a:ext cx="4141917" cy="2077531"/>
          </a:xfrm>
          <a:prstGeom prst="rect">
            <a:avLst/>
          </a:prstGeom>
        </p:spPr>
      </p:pic>
      <p:pic>
        <p:nvPicPr>
          <p:cNvPr id="3" name="그림 8">
            <a:extLst>
              <a:ext uri="{FF2B5EF4-FFF2-40B4-BE49-F238E27FC236}">
                <a16:creationId xmlns:a16="http://schemas.microsoft.com/office/drawing/2014/main" id="{15EEFE44-62D0-4C03-92DA-EC9F3967F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071" y="4710002"/>
            <a:ext cx="2743200" cy="276447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DE63B638-F862-4C25-946A-89BC03E18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8071" y="4119452"/>
            <a:ext cx="2743200" cy="276447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7EDF1EAE-F99E-4202-87B2-0E6FF4637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8071" y="5043377"/>
            <a:ext cx="2743200" cy="27644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2AE2B72-BFAA-414B-93C6-CADAD98E9B5A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Movie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FFD75F-9732-46B2-ADE0-65ABD51D8C13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+mn-lt"/>
                <a:cs typeface="+mn-lt"/>
              </a:rPr>
              <a:t>Dashboard</a:t>
            </a:r>
            <a:endParaRPr lang="ko-KR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9BE075-C90F-4BC2-836F-C8A231F6DB50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Admin</a:t>
            </a:r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E295316-D4C6-4166-AA80-6FF2391BBA9F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140B8C-36CA-4CC7-B980-B8AADE2288B3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44" name="그림 43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0385C339-CE4C-486D-A1CB-DF251E78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460F53A-06DA-47CC-B8BF-3B23DDC51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7BB3DF0-34D8-4BD3-854F-06F9E7013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03BB98BC-53F8-4617-AF41-129E650EF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44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9AE0F5-9023-496F-95C3-2F81E9B03604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1204AA93-D615-44E0-87FE-C8CA99F1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6" y="1315052"/>
            <a:ext cx="11153775" cy="5410676"/>
          </a:xfrm>
          <a:prstGeom prst="rect">
            <a:avLst/>
          </a:prstGeom>
        </p:spPr>
      </p:pic>
      <p:pic>
        <p:nvPicPr>
          <p:cNvPr id="6" name="그림 27">
            <a:extLst>
              <a:ext uri="{FF2B5EF4-FFF2-40B4-BE49-F238E27FC236}">
                <a16:creationId xmlns:a16="http://schemas.microsoft.com/office/drawing/2014/main" id="{9DDE34D6-1E39-4EBE-AF51-E6414959C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07" y="2118624"/>
            <a:ext cx="537884" cy="519955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7E94CCAB-C154-4AC5-8888-F0FB08FF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209" y="1371040"/>
            <a:ext cx="733425" cy="981075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CBDDE15-2792-4E76-A621-D53A05657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381" y="1954724"/>
            <a:ext cx="4876800" cy="221904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7042DD9-0CE6-4AEA-A41D-8033DFF48692}"/>
              </a:ext>
            </a:extLst>
          </p:cNvPr>
          <p:cNvSpPr/>
          <p:nvPr/>
        </p:nvSpPr>
        <p:spPr>
          <a:xfrm>
            <a:off x="5525693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err="1">
                <a:solidFill>
                  <a:schemeClr val="bg1"/>
                </a:solidFill>
                <a:latin typeface="Malgun Gothic"/>
                <a:ea typeface="Malgun Gothic"/>
              </a:rPr>
              <a:t>Exel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ED23F0-736C-4A61-B0E7-FD42D6F2522C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Movie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ABAF080-590D-4616-A8E5-4349AE417ED8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+mn-lt"/>
                <a:cs typeface="+mn-lt"/>
              </a:rPr>
              <a:t>Dashboard</a:t>
            </a:r>
            <a:endParaRPr lang="ko-KR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3834D32-FA62-4F18-9BC8-460B0FA66304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Admin</a:t>
            </a:r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29B2527-854F-43A4-BDD5-F958BDCEDA91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ACCC23-4926-450D-808D-26F628B02400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53" name="그림 52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DEF8195D-678F-4DD2-9E9A-59E1B26C3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AF26DEE-9651-4592-92DC-FA82FE859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66C637C-E926-42CC-A40C-522F82504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56" name="그래픽 55" descr="사용자 단색으로 채워진">
              <a:extLst>
                <a:ext uri="{FF2B5EF4-FFF2-40B4-BE49-F238E27FC236}">
                  <a16:creationId xmlns:a16="http://schemas.microsoft.com/office/drawing/2014/main" id="{9AB00D9A-D77F-44AE-AFE9-39AF049F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3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9AE0F5-9023-496F-95C3-2F81E9B03604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C8F233E-6D68-4244-8067-950B493A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4" y="1311943"/>
            <a:ext cx="11149852" cy="5401206"/>
          </a:xfrm>
          <a:prstGeom prst="rect">
            <a:avLst/>
          </a:prstGeom>
        </p:spPr>
      </p:pic>
      <p:pic>
        <p:nvPicPr>
          <p:cNvPr id="21" name="그림 27">
            <a:extLst>
              <a:ext uri="{FF2B5EF4-FFF2-40B4-BE49-F238E27FC236}">
                <a16:creationId xmlns:a16="http://schemas.microsoft.com/office/drawing/2014/main" id="{0991CE6B-F286-4F8A-9749-8103F9B2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23" y="6093201"/>
            <a:ext cx="537884" cy="519955"/>
          </a:xfrm>
          <a:prstGeom prst="rect">
            <a:avLst/>
          </a:prstGeom>
        </p:spPr>
      </p:pic>
      <p:pic>
        <p:nvPicPr>
          <p:cNvPr id="14" name="그림 20">
            <a:extLst>
              <a:ext uri="{FF2B5EF4-FFF2-40B4-BE49-F238E27FC236}">
                <a16:creationId xmlns:a16="http://schemas.microsoft.com/office/drawing/2014/main" id="{206496B4-A51E-4941-9DF4-5668B30DC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3" y="1309479"/>
            <a:ext cx="11152094" cy="5431349"/>
          </a:xfrm>
          <a:prstGeom prst="rect">
            <a:avLst/>
          </a:prstGeom>
        </p:spPr>
      </p:pic>
      <p:pic>
        <p:nvPicPr>
          <p:cNvPr id="29" name="그림 39">
            <a:extLst>
              <a:ext uri="{FF2B5EF4-FFF2-40B4-BE49-F238E27FC236}">
                <a16:creationId xmlns:a16="http://schemas.microsoft.com/office/drawing/2014/main" id="{7E14008A-16D1-481E-AD5A-761CF1C82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244" y="5202050"/>
            <a:ext cx="542925" cy="523875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59F88C2-7378-47A2-AB53-44045B170835}"/>
              </a:ext>
            </a:extLst>
          </p:cNvPr>
          <p:cNvSpPr/>
          <p:nvPr/>
        </p:nvSpPr>
        <p:spPr>
          <a:xfrm>
            <a:off x="6856952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+mn-lt"/>
                <a:cs typeface="+mn-lt"/>
              </a:rPr>
              <a:t>Inquiry</a:t>
            </a:r>
            <a:endParaRPr lang="ko-KR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69A1E55-9434-437E-9738-507A3FE751FA}"/>
              </a:ext>
            </a:extLst>
          </p:cNvPr>
          <p:cNvSpPr/>
          <p:nvPr/>
        </p:nvSpPr>
        <p:spPr>
          <a:xfrm>
            <a:off x="5525693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err="1">
                <a:solidFill>
                  <a:schemeClr val="bg1"/>
                </a:solidFill>
                <a:latin typeface="Malgun Gothic"/>
                <a:ea typeface="Malgun Gothic"/>
              </a:rPr>
              <a:t>Exel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A0647AE-6097-4EB9-B2BB-B81901AC00D7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Movie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9FC0B4B-9F8E-4BCC-BB13-32881865D27E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+mn-lt"/>
                <a:cs typeface="+mn-lt"/>
              </a:rPr>
              <a:t>Dashboard</a:t>
            </a:r>
            <a:endParaRPr lang="ko-KR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6FFF5A2-EBBC-4D6F-90AD-68F25BC9F149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Admin</a:t>
            </a:r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0CC085F-0C01-49C5-A45F-38C4234722E8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38B3C1-95FB-405C-9228-F5569550CB56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60" name="그림 59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0E85BA2D-8492-4DEE-91D6-6118CCA0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54C5E89-3BF4-40FD-ADF4-87F117939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F4AA987-76A6-4DC5-9D10-4A781734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63" name="그래픽 62" descr="사용자 단색으로 채워진">
              <a:extLst>
                <a:ext uri="{FF2B5EF4-FFF2-40B4-BE49-F238E27FC236}">
                  <a16:creationId xmlns:a16="http://schemas.microsoft.com/office/drawing/2014/main" id="{7F82A44A-4F37-45D5-A19A-175F2DAB2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9AE0F5-9023-496F-95C3-2F81E9B03604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367E65-58EE-49AF-A4CD-C9804CF2856C}"/>
              </a:ext>
            </a:extLst>
          </p:cNvPr>
          <p:cNvGrpSpPr/>
          <p:nvPr/>
        </p:nvGrpSpPr>
        <p:grpSpPr>
          <a:xfrm>
            <a:off x="524436" y="1317003"/>
            <a:ext cx="11156017" cy="5410136"/>
            <a:chOff x="354107" y="1299074"/>
            <a:chExt cx="11344275" cy="5419100"/>
          </a:xfrm>
        </p:grpSpPr>
        <p:pic>
          <p:nvPicPr>
            <p:cNvPr id="11" name="그림 11" descr="텍스트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BD7842DF-8BFF-4857-8D60-7A9C19D9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107" y="1299074"/>
              <a:ext cx="11344275" cy="5419100"/>
            </a:xfrm>
            <a:prstGeom prst="rect">
              <a:avLst/>
            </a:prstGeom>
          </p:spPr>
        </p:pic>
        <p:pic>
          <p:nvPicPr>
            <p:cNvPr id="13" name="그림 11" descr="텍스트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465EA361-A7DA-4A96-B0FB-80B7BDFB6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281" t="34603" r="19368" b="60099"/>
            <a:stretch/>
          </p:blipFill>
          <p:spPr>
            <a:xfrm>
              <a:off x="8673355" y="3450604"/>
              <a:ext cx="834115" cy="287139"/>
            </a:xfrm>
            <a:prstGeom prst="rect">
              <a:avLst/>
            </a:prstGeom>
          </p:spPr>
        </p:pic>
      </p:grpSp>
      <p:pic>
        <p:nvPicPr>
          <p:cNvPr id="12" name="그림 27">
            <a:extLst>
              <a:ext uri="{FF2B5EF4-FFF2-40B4-BE49-F238E27FC236}">
                <a16:creationId xmlns:a16="http://schemas.microsoft.com/office/drawing/2014/main" id="{860E629A-3B44-4CF5-86A0-66CBA1BF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958" y="3269318"/>
            <a:ext cx="537884" cy="519955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B7553CF-0399-4EC0-BF91-7E7CE424A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2873291"/>
            <a:ext cx="2933700" cy="3435517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033CD7AE-99EF-4C1C-B616-0A7DEE74F78B}"/>
              </a:ext>
            </a:extLst>
          </p:cNvPr>
          <p:cNvSpPr/>
          <p:nvPr/>
        </p:nvSpPr>
        <p:spPr>
          <a:xfrm>
            <a:off x="4559045" y="4110608"/>
            <a:ext cx="714375" cy="438150"/>
          </a:xfrm>
          <a:prstGeom prst="leftArrow">
            <a:avLst/>
          </a:prstGeom>
          <a:solidFill>
            <a:srgbClr val="ED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24F5008-95A3-4256-B751-7200011E2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772" y="1714500"/>
            <a:ext cx="3083930" cy="4724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F2B0B7-1EC2-4F32-8232-20935482ECC7}"/>
              </a:ext>
            </a:extLst>
          </p:cNvPr>
          <p:cNvSpPr/>
          <p:nvPr/>
        </p:nvSpPr>
        <p:spPr>
          <a:xfrm>
            <a:off x="6856952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+mn-lt"/>
                <a:cs typeface="+mn-lt"/>
              </a:rPr>
              <a:t>Inquiry</a:t>
            </a:r>
            <a:endParaRPr lang="ko-KR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C9CC2FC-6D74-4B27-8FBF-E124355ED237}"/>
              </a:ext>
            </a:extLst>
          </p:cNvPr>
          <p:cNvSpPr/>
          <p:nvPr/>
        </p:nvSpPr>
        <p:spPr>
          <a:xfrm>
            <a:off x="5525693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err="1">
                <a:solidFill>
                  <a:schemeClr val="bg1"/>
                </a:solidFill>
                <a:latin typeface="Malgun Gothic"/>
                <a:ea typeface="Malgun Gothic"/>
              </a:rPr>
              <a:t>Exel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5DA1E12-CC8B-4A9F-824F-E8CF36DE9A0E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Movie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5CC487-28AE-44B0-A5F7-A2F32905A569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+mn-lt"/>
                <a:cs typeface="+mn-lt"/>
              </a:rPr>
              <a:t>Dashboard</a:t>
            </a:r>
            <a:endParaRPr lang="ko-KR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7BE1728-FC12-4FF8-A845-497059AFECA6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Admin</a:t>
            </a:r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FF4F33A-1DB7-494F-A26D-F72649AA5AE5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3574F5-D038-41CA-95F3-DCFD228D520F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52" name="그림 51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07A60FDB-59D1-4BD1-9E46-48FC7A5B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C172102-CE03-4DBB-8E05-3D52585EF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7D55C58-655D-412D-B07A-603F518D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55" name="그래픽 54" descr="사용자 단색으로 채워진">
              <a:extLst>
                <a:ext uri="{FF2B5EF4-FFF2-40B4-BE49-F238E27FC236}">
                  <a16:creationId xmlns:a16="http://schemas.microsoft.com/office/drawing/2014/main" id="{A9BA5B21-7FFD-4568-BA87-6BD6F0A7F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4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9AE0F5-9023-496F-95C3-2F81E9B03604}"/>
              </a:ext>
            </a:extLst>
          </p:cNvPr>
          <p:cNvSpPr/>
          <p:nvPr/>
        </p:nvSpPr>
        <p:spPr>
          <a:xfrm>
            <a:off x="-3859" y="718821"/>
            <a:ext cx="12191999" cy="614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4" descr="텍스트, 시계, 벡터그래픽이(가) 표시된 사진&#10;&#10;자동 생성된 설명">
            <a:extLst>
              <a:ext uri="{FF2B5EF4-FFF2-40B4-BE49-F238E27FC236}">
                <a16:creationId xmlns:a16="http://schemas.microsoft.com/office/drawing/2014/main" id="{5A89104C-33E2-4D6C-B9A7-CD931712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51" y="1317257"/>
            <a:ext cx="11150618" cy="54046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13967B4-040C-4535-85C5-1C6427A86693}"/>
              </a:ext>
            </a:extLst>
          </p:cNvPr>
          <p:cNvGrpSpPr/>
          <p:nvPr/>
        </p:nvGrpSpPr>
        <p:grpSpPr>
          <a:xfrm>
            <a:off x="6955491" y="2711824"/>
            <a:ext cx="3236259" cy="1909577"/>
            <a:chOff x="6955491" y="2711824"/>
            <a:chExt cx="3236259" cy="1909577"/>
          </a:xfrm>
        </p:grpSpPr>
        <p:pic>
          <p:nvPicPr>
            <p:cNvPr id="3" name="그림 4">
              <a:extLst>
                <a:ext uri="{FF2B5EF4-FFF2-40B4-BE49-F238E27FC236}">
                  <a16:creationId xmlns:a16="http://schemas.microsoft.com/office/drawing/2014/main" id="{30D67F99-5D51-4783-9EAB-EE94431DB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8550" y="2808099"/>
              <a:ext cx="2743200" cy="1813302"/>
            </a:xfrm>
            <a:prstGeom prst="rect">
              <a:avLst/>
            </a:prstGeom>
          </p:spPr>
        </p:pic>
        <p:pic>
          <p:nvPicPr>
            <p:cNvPr id="5" name="그림 27">
              <a:extLst>
                <a:ext uri="{FF2B5EF4-FFF2-40B4-BE49-F238E27FC236}">
                  <a16:creationId xmlns:a16="http://schemas.microsoft.com/office/drawing/2014/main" id="{2E36597D-9685-48DC-A4EE-27EC3924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91" y="2711824"/>
              <a:ext cx="537884" cy="51995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24D934-2B1F-4D42-A2C9-12A7ADFFBD1E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E4F42F-EAB0-480C-AF32-66392E22F0F1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스토리보드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28" name="그림 27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ED5D4470-9621-4C53-B4FE-9715659F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B836102-95F8-4F45-B7FF-50127627B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A45A122-17D0-4BFA-8296-2F8CC476A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37" name="그래픽 36" descr="사용자 단색으로 채워진">
              <a:extLst>
                <a:ext uri="{FF2B5EF4-FFF2-40B4-BE49-F238E27FC236}">
                  <a16:creationId xmlns:a16="http://schemas.microsoft.com/office/drawing/2014/main" id="{FD76CE9A-0A0E-4F62-BD20-8E12495F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BB651CF-5B84-4ABD-9A72-91D99E441233}"/>
              </a:ext>
            </a:extLst>
          </p:cNvPr>
          <p:cNvSpPr/>
          <p:nvPr/>
        </p:nvSpPr>
        <p:spPr>
          <a:xfrm>
            <a:off x="6856952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+mn-lt"/>
                <a:cs typeface="+mn-lt"/>
              </a:rPr>
              <a:t>Inquiry</a:t>
            </a:r>
            <a:endParaRPr lang="ko-KR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9C7CDC5-3CCE-4055-8EF8-BC8094852AF7}"/>
              </a:ext>
            </a:extLst>
          </p:cNvPr>
          <p:cNvSpPr/>
          <p:nvPr/>
        </p:nvSpPr>
        <p:spPr>
          <a:xfrm>
            <a:off x="5525693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err="1">
                <a:solidFill>
                  <a:schemeClr val="bg1"/>
                </a:solidFill>
                <a:latin typeface="Malgun Gothic"/>
                <a:ea typeface="Malgun Gothic"/>
              </a:rPr>
              <a:t>Exel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33DA19C-CAD8-4D2B-A1B6-F000F12A52CB}"/>
              </a:ext>
            </a:extLst>
          </p:cNvPr>
          <p:cNvSpPr/>
          <p:nvPr/>
        </p:nvSpPr>
        <p:spPr>
          <a:xfrm>
            <a:off x="4194435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Movie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436AF2C-B93D-4855-A8C5-A96E3DC610B0}"/>
              </a:ext>
            </a:extLst>
          </p:cNvPr>
          <p:cNvSpPr/>
          <p:nvPr/>
        </p:nvSpPr>
        <p:spPr>
          <a:xfrm>
            <a:off x="2863176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+mn-lt"/>
                <a:cs typeface="+mn-lt"/>
              </a:rPr>
              <a:t>Dashboard</a:t>
            </a:r>
            <a:endParaRPr lang="ko-KR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054F9FE-1F2C-4E0F-9CDB-1FE4C14F5770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Admin</a:t>
            </a:r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F40E46E-5C48-4D07-9A9A-744324C720BE}"/>
              </a:ext>
            </a:extLst>
          </p:cNvPr>
          <p:cNvSpPr/>
          <p:nvPr/>
        </p:nvSpPr>
        <p:spPr>
          <a:xfrm>
            <a:off x="8205898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err="1">
                <a:ea typeface="+mn-lt"/>
                <a:cs typeface="+mn-lt"/>
              </a:rPr>
              <a:t>Chart</a:t>
            </a:r>
            <a:endParaRPr lang="ko-KR" altLang="en-US" sz="140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924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5A82A-D8B3-4DD5-8D18-EB99343F2CD4}"/>
              </a:ext>
            </a:extLst>
          </p:cNvPr>
          <p:cNvSpPr txBox="1"/>
          <p:nvPr/>
        </p:nvSpPr>
        <p:spPr>
          <a:xfrm>
            <a:off x="4464718" y="2209726"/>
            <a:ext cx="3144918" cy="2220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| 프로젝트 개요 및 개발환경</a:t>
            </a:r>
            <a:endParaRPr lang="ko-KR" altLang="en-US">
              <a:solidFill>
                <a:schemeClr val="bg1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| 데이터베이스 구조 및 ERD</a:t>
            </a:r>
            <a:endParaRPr lang="ko-KR" altLang="en-US">
              <a:solidFill>
                <a:schemeClr val="bg1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| 플로우 차트</a:t>
            </a:r>
            <a:endParaRPr lang="ko-KR">
              <a:solidFill>
                <a:schemeClr val="bg1"/>
              </a:solidFill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|</a:t>
            </a:r>
            <a:r>
              <a:rPr lang="ko-KR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 스토리보드</a:t>
            </a:r>
            <a:endParaRPr lang="ko-KR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4A9AA7-E25E-44DF-A580-8D52D0885869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20763"/>
            <a:chExt cx="12192235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280D05-4594-4F90-9DC3-3A3135A21AA2}"/>
                </a:ext>
              </a:extLst>
            </p:cNvPr>
            <p:cNvSpPr txBox="1"/>
            <p:nvPr/>
          </p:nvSpPr>
          <p:spPr>
            <a:xfrm>
              <a:off x="1976" y="-2076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TEAM   </a:t>
              </a:r>
              <a:r>
                <a:rPr 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CONTENTS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6" name="그림 4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D44376CC-7BC6-4B13-B6F7-EEBFB264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072" y="229636"/>
              <a:ext cx="1046932" cy="429386"/>
            </a:xfrm>
            <a:prstGeom prst="rect">
              <a:avLst/>
            </a:prstGeom>
          </p:spPr>
        </p:pic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2585448E-ECA8-49BF-A4F5-2ED68DC51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7668" y="225898"/>
              <a:ext cx="315110" cy="378032"/>
            </a:xfrm>
            <a:prstGeom prst="rect">
              <a:avLst/>
            </a:prstGeom>
          </p:spPr>
        </p:pic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D3851744-550E-4583-9A45-694574FEB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75324" y="225898"/>
              <a:ext cx="312306" cy="378032"/>
            </a:xfrm>
            <a:prstGeom prst="rect">
              <a:avLst/>
            </a:prstGeom>
          </p:spPr>
        </p:pic>
        <p:pic>
          <p:nvPicPr>
            <p:cNvPr id="5" name="그래픽 6" descr="사용자 단색으로 채워진">
              <a:extLst>
                <a:ext uri="{FF2B5EF4-FFF2-40B4-BE49-F238E27FC236}">
                  <a16:creationId xmlns:a16="http://schemas.microsoft.com/office/drawing/2014/main" id="{61A7A749-8518-4244-BE86-E6BC180B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93293" y="22589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88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" descr="텍스트, 시계, 표지판, 클립아트이(가) 표시된 사진&#10;&#10;자동 생성된 설명">
            <a:extLst>
              <a:ext uri="{FF2B5EF4-FFF2-40B4-BE49-F238E27FC236}">
                <a16:creationId xmlns:a16="http://schemas.microsoft.com/office/drawing/2014/main" id="{C8F0CB8F-2CCE-46B3-8C80-DB6BDB0C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6" y="6216623"/>
            <a:ext cx="1035871" cy="426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BE64B-776D-4429-B732-DED0E56572A9}"/>
              </a:ext>
            </a:extLst>
          </p:cNvPr>
          <p:cNvSpPr txBox="1"/>
          <p:nvPr/>
        </p:nvSpPr>
        <p:spPr>
          <a:xfrm>
            <a:off x="4074459" y="2967318"/>
            <a:ext cx="40496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5400" b="1">
                <a:solidFill>
                  <a:schemeClr val="bg1"/>
                </a:solidFill>
                <a:latin typeface="Malgun Gothic"/>
                <a:ea typeface="Malgun Gothic"/>
              </a:rPr>
              <a:t>Thank you</a:t>
            </a:r>
            <a:endParaRPr lang="ko-KR" sz="54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422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" descr="텍스트, 시계, 표지판, 클립아트이(가) 표시된 사진&#10;&#10;자동 생성된 설명">
            <a:extLst>
              <a:ext uri="{FF2B5EF4-FFF2-40B4-BE49-F238E27FC236}">
                <a16:creationId xmlns:a16="http://schemas.microsoft.com/office/drawing/2014/main" id="{C8F0CB8F-2CCE-46B3-8C80-DB6BDB0C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6" y="6216623"/>
            <a:ext cx="1035871" cy="426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BE64B-776D-4429-B732-DED0E56572A9}"/>
              </a:ext>
            </a:extLst>
          </p:cNvPr>
          <p:cNvSpPr txBox="1"/>
          <p:nvPr/>
        </p:nvSpPr>
        <p:spPr>
          <a:xfrm>
            <a:off x="4468906" y="2967318"/>
            <a:ext cx="32607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400" b="1" err="1">
                <a:solidFill>
                  <a:schemeClr val="bg1"/>
                </a:solidFill>
                <a:ea typeface="맑은 고딕"/>
              </a:rPr>
              <a:t>Welcome</a:t>
            </a:r>
            <a:endParaRPr lang="ko-KR" sz="5400" b="1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683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462034-DBA1-44AD-A6D6-DAB6DE51BCFD}"/>
              </a:ext>
            </a:extLst>
          </p:cNvPr>
          <p:cNvSpPr txBox="1"/>
          <p:nvPr/>
        </p:nvSpPr>
        <p:spPr>
          <a:xfrm>
            <a:off x="2640106" y="2303930"/>
            <a:ext cx="691145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KFLIX</a:t>
            </a:r>
            <a:r>
              <a:rPr lang="ko-KR" altLang="en-US" sz="2000" err="1">
                <a:solidFill>
                  <a:schemeClr val="bg1"/>
                </a:solidFill>
                <a:latin typeface="맑은 고딕"/>
                <a:ea typeface="맑은 고딕"/>
              </a:rPr>
              <a:t>는</a:t>
            </a:r>
            <a:endParaRPr lang="ko-KR" sz="2000" err="1">
              <a:solidFill>
                <a:schemeClr val="bg1"/>
              </a:solidFill>
              <a:latin typeface="맑은 고딕"/>
              <a:ea typeface="맑은 고딕"/>
            </a:endParaRPr>
          </a:p>
          <a:p>
            <a:endParaRPr lang="ko-KR" sz="2000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맑은 고딕"/>
                <a:ea typeface="맑은 고딕"/>
              </a:rPr>
              <a:t>| 다양한 영화를 인터넷 연결 지원 디바이스에서 광고 없이 </a:t>
            </a:r>
            <a:endParaRPr lang="ko-KR" sz="2000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맑은 고딕"/>
                <a:ea typeface="맑은 고딕"/>
              </a:rPr>
              <a:t>  시청할 수 있는 </a:t>
            </a:r>
            <a:r>
              <a:rPr lang="ko-KR" altLang="en-US" sz="2000" err="1">
                <a:solidFill>
                  <a:schemeClr val="bg1"/>
                </a:solidFill>
                <a:latin typeface="맑은 고딕"/>
                <a:ea typeface="맑은 고딕"/>
              </a:rPr>
              <a:t>오버더톱</a:t>
            </a:r>
            <a:r>
              <a:rPr lang="ko-KR" altLang="en-US" sz="2000">
                <a:solidFill>
                  <a:schemeClr val="bg1"/>
                </a:solidFill>
                <a:latin typeface="맑은 고딕"/>
                <a:ea typeface="맑은 고딕"/>
              </a:rPr>
              <a:t> 서비스(OTT)</a:t>
            </a:r>
            <a:endParaRPr lang="ko-KR" sz="2000">
              <a:solidFill>
                <a:schemeClr val="bg1"/>
              </a:solidFill>
              <a:latin typeface="맑은 고딕"/>
              <a:ea typeface="맑은 고딕"/>
            </a:endParaRPr>
          </a:p>
          <a:p>
            <a:endParaRPr lang="ko-KR" altLang="en-US" sz="2000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Malgun Gothic"/>
                <a:ea typeface="Malgun Gothic"/>
              </a:rPr>
              <a:t>| 좋아요 기능을 통해 고객의 취향에 맞는 "맞춤 </a:t>
            </a:r>
            <a:r>
              <a:rPr lang="ko-KR" altLang="en-US" sz="2000">
                <a:solidFill>
                  <a:schemeClr val="bg1"/>
                </a:solidFill>
                <a:latin typeface="맑은 고딕"/>
                <a:ea typeface="맑은 고딕"/>
              </a:rPr>
              <a:t>영화" 추천</a:t>
            </a:r>
            <a:endParaRPr lang="en-US" altLang="ko-KR" sz="2000">
              <a:solidFill>
                <a:schemeClr val="bg1"/>
              </a:solidFill>
              <a:latin typeface="맑은 고딕"/>
              <a:ea typeface="맑은 고딕"/>
            </a:endParaRPr>
          </a:p>
          <a:p>
            <a:endParaRPr lang="ko-KR" altLang="en-US" sz="2000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맑은 고딕"/>
                <a:ea typeface="맑은 고딕"/>
              </a:rPr>
              <a:t>| </a:t>
            </a:r>
            <a:r>
              <a:rPr lang="ko-KR" altLang="en-US" sz="2000" err="1">
                <a:solidFill>
                  <a:schemeClr val="bg1"/>
                </a:solidFill>
                <a:latin typeface="맑은 고딕"/>
                <a:ea typeface="맑은 고딕"/>
              </a:rPr>
              <a:t>NETFLIX와</a:t>
            </a:r>
            <a:r>
              <a:rPr lang="ko-KR" altLang="en-US" sz="2000">
                <a:solidFill>
                  <a:schemeClr val="bg1"/>
                </a:solidFill>
                <a:latin typeface="맑은 고딕"/>
                <a:ea typeface="맑은 고딕"/>
              </a:rPr>
              <a:t> WATCHA PLAY 벤치마킹하여 프로젝트 제작</a:t>
            </a:r>
            <a:endParaRPr lang="ko-KR" sz="2000">
              <a:solidFill>
                <a:schemeClr val="bg1"/>
              </a:solidFill>
              <a:latin typeface="맑은 고딕"/>
              <a:ea typeface="맑은 고딕"/>
            </a:endParaRPr>
          </a:p>
          <a:p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3E6E73-F269-46D6-A4E7-E2768361EDCB}"/>
              </a:ext>
            </a:extLst>
          </p:cNvPr>
          <p:cNvSpPr/>
          <p:nvPr/>
        </p:nvSpPr>
        <p:spPr>
          <a:xfrm>
            <a:off x="1531917" y="775866"/>
            <a:ext cx="14547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400">
                <a:solidFill>
                  <a:schemeClr val="bg1"/>
                </a:solidFill>
                <a:latin typeface="Malgun Gothic"/>
                <a:ea typeface="Malgun Gothic"/>
              </a:rPr>
              <a:t>프로젝트 개요</a:t>
            </a:r>
            <a:endParaRPr lang="ko-KR" sz="1400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0A48FF-D531-491D-A9C7-FEE95E6AF962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20763"/>
            <a:chExt cx="12192235" cy="7694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C0B063-A7BF-4AFE-88B5-0946E885614D}"/>
                </a:ext>
              </a:extLst>
            </p:cNvPr>
            <p:cNvSpPr txBox="1"/>
            <p:nvPr/>
          </p:nvSpPr>
          <p:spPr>
            <a:xfrm>
              <a:off x="1976" y="-2076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및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환경</a:t>
              </a:r>
              <a:r>
                <a:rPr lang="ko-KR" altLang="en-US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데이터베이스 구조 및 ERD</a:t>
              </a:r>
              <a:r>
                <a:rPr lang="ko-KR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err="1">
                  <a:solidFill>
                    <a:srgbClr val="FFFFFF"/>
                  </a:solidFill>
                  <a:latin typeface="Malgun Gothic"/>
                  <a:ea typeface="Malgun Gothic"/>
                </a:rPr>
                <a:t>플로우차트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39" name="그림 4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C2FDBCDF-4EC6-451E-BB03-55BB4EF7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072" y="229636"/>
              <a:ext cx="1046932" cy="429386"/>
            </a:xfrm>
            <a:prstGeom prst="rect">
              <a:avLst/>
            </a:prstGeom>
          </p:spPr>
        </p:pic>
        <p:pic>
          <p:nvPicPr>
            <p:cNvPr id="40" name="그림 3">
              <a:extLst>
                <a:ext uri="{FF2B5EF4-FFF2-40B4-BE49-F238E27FC236}">
                  <a16:creationId xmlns:a16="http://schemas.microsoft.com/office/drawing/2014/main" id="{06C590C1-BBFD-485A-816E-C554ED378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7668" y="225898"/>
              <a:ext cx="315110" cy="378032"/>
            </a:xfrm>
            <a:prstGeom prst="rect">
              <a:avLst/>
            </a:prstGeom>
          </p:spPr>
        </p:pic>
        <p:pic>
          <p:nvPicPr>
            <p:cNvPr id="41" name="그림 4">
              <a:extLst>
                <a:ext uri="{FF2B5EF4-FFF2-40B4-BE49-F238E27FC236}">
                  <a16:creationId xmlns:a16="http://schemas.microsoft.com/office/drawing/2014/main" id="{F9D08D3D-E9F4-4D3E-8AD4-7CE26018B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75324" y="225898"/>
              <a:ext cx="312306" cy="378032"/>
            </a:xfrm>
            <a:prstGeom prst="rect">
              <a:avLst/>
            </a:prstGeom>
          </p:spPr>
        </p:pic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E3D7BE30-384F-4EEB-9243-4AD9E577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93293" y="22589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4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2B5D87-34A5-4323-8A17-3180FA791975}"/>
              </a:ext>
            </a:extLst>
          </p:cNvPr>
          <p:cNvGrpSpPr/>
          <p:nvPr/>
        </p:nvGrpSpPr>
        <p:grpSpPr>
          <a:xfrm>
            <a:off x="1412873" y="1854835"/>
            <a:ext cx="3159127" cy="1016000"/>
            <a:chOff x="892173" y="2921635"/>
            <a:chExt cx="3159127" cy="10160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D976885-6D9F-4182-AD06-B6B48B2F7D55}"/>
                </a:ext>
              </a:extLst>
            </p:cNvPr>
            <p:cNvGrpSpPr/>
            <p:nvPr/>
          </p:nvGrpSpPr>
          <p:grpSpPr>
            <a:xfrm>
              <a:off x="892173" y="2921635"/>
              <a:ext cx="1016000" cy="1016000"/>
              <a:chOff x="1489075" y="5019675"/>
              <a:chExt cx="1016000" cy="101600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5759397-9081-475C-8BAF-511CB5D83C45}"/>
                  </a:ext>
                </a:extLst>
              </p:cNvPr>
              <p:cNvSpPr/>
              <p:nvPr/>
            </p:nvSpPr>
            <p:spPr>
              <a:xfrm>
                <a:off x="1489075" y="5019675"/>
                <a:ext cx="1016000" cy="10160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3636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래픽 9" descr="사용자 단색으로 채워진">
                <a:extLst>
                  <a:ext uri="{FF2B5EF4-FFF2-40B4-BE49-F238E27FC236}">
                    <a16:creationId xmlns:a16="http://schemas.microsoft.com/office/drawing/2014/main" id="{3A7765AF-82BE-4DF6-B3A7-5EFB8313F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28775" y="5159375"/>
                <a:ext cx="736600" cy="7366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11F20F-6D82-4FA2-AF66-1A09D11419C4}"/>
                </a:ext>
              </a:extLst>
            </p:cNvPr>
            <p:cNvSpPr txBox="1"/>
            <p:nvPr/>
          </p:nvSpPr>
          <p:spPr>
            <a:xfrm>
              <a:off x="2184400" y="3118485"/>
              <a:ext cx="1866900" cy="6155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  <a:ea typeface="맑은 고딕"/>
                </a:rPr>
                <a:t>02.01</a:t>
              </a:r>
              <a:endParaRPr lang="ko-KR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맑은 고딕"/>
                </a:rPr>
                <a:t>팀원 구성</a:t>
              </a:r>
              <a:endParaRPr lang="ko-KR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D81414-CCE4-4541-971E-A722F61824FF}"/>
              </a:ext>
            </a:extLst>
          </p:cNvPr>
          <p:cNvGrpSpPr/>
          <p:nvPr/>
        </p:nvGrpSpPr>
        <p:grpSpPr>
          <a:xfrm>
            <a:off x="1463673" y="4902835"/>
            <a:ext cx="3155952" cy="1016000"/>
            <a:chOff x="892173" y="2921635"/>
            <a:chExt cx="3155952" cy="1016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1DF629-534A-4596-8768-92FF7D65F8AE}"/>
                </a:ext>
              </a:extLst>
            </p:cNvPr>
            <p:cNvGrpSpPr/>
            <p:nvPr/>
          </p:nvGrpSpPr>
          <p:grpSpPr>
            <a:xfrm>
              <a:off x="892173" y="2921635"/>
              <a:ext cx="1016000" cy="1016000"/>
              <a:chOff x="5172074" y="4003675"/>
              <a:chExt cx="1016000" cy="101600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D06846E-40F9-430E-A070-61C865EE12CA}"/>
                  </a:ext>
                </a:extLst>
              </p:cNvPr>
              <p:cNvSpPr/>
              <p:nvPr/>
            </p:nvSpPr>
            <p:spPr>
              <a:xfrm>
                <a:off x="5172074" y="4003675"/>
                <a:ext cx="1016000" cy="10160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3636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래픽 19" descr="일일 일정표 단색으로 채워진">
                <a:extLst>
                  <a:ext uri="{FF2B5EF4-FFF2-40B4-BE49-F238E27FC236}">
                    <a16:creationId xmlns:a16="http://schemas.microsoft.com/office/drawing/2014/main" id="{8517B0EC-F440-4704-93DD-9A6E45B33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324474" y="4130675"/>
                <a:ext cx="736600" cy="7366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D99AA5-0CCB-40A2-BB42-A5655C015E07}"/>
                </a:ext>
              </a:extLst>
            </p:cNvPr>
            <p:cNvSpPr txBox="1"/>
            <p:nvPr/>
          </p:nvSpPr>
          <p:spPr>
            <a:xfrm>
              <a:off x="2184400" y="3118485"/>
              <a:ext cx="1863725" cy="6155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  <a:ea typeface="맑은 고딕"/>
                </a:rPr>
                <a:t>02.10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맑은 고딕"/>
                </a:rPr>
                <a:t>데이터베이스</a:t>
              </a:r>
              <a:r>
                <a:rPr lang="ko-KR" altLang="en-US" sz="1400">
                  <a:solidFill>
                    <a:schemeClr val="bg1"/>
                  </a:solidFill>
                  <a:ea typeface="맑은 고딕"/>
                </a:rPr>
                <a:t> 제작</a:t>
              </a:r>
              <a:endParaRPr lang="ko-KR" sz="1400">
                <a:solidFill>
                  <a:schemeClr val="bg1"/>
                </a:solidFill>
                <a:ea typeface="맑은 고딕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F746CB-2929-4362-9DCB-ECDCD9AA4312}"/>
              </a:ext>
            </a:extLst>
          </p:cNvPr>
          <p:cNvGrpSpPr/>
          <p:nvPr/>
        </p:nvGrpSpPr>
        <p:grpSpPr>
          <a:xfrm>
            <a:off x="1412873" y="3378835"/>
            <a:ext cx="3155952" cy="1016000"/>
            <a:chOff x="892173" y="2921635"/>
            <a:chExt cx="3155952" cy="10160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5C3026-7E51-4F82-95BC-6FBC31815BBC}"/>
                </a:ext>
              </a:extLst>
            </p:cNvPr>
            <p:cNvGrpSpPr/>
            <p:nvPr/>
          </p:nvGrpSpPr>
          <p:grpSpPr>
            <a:xfrm>
              <a:off x="892173" y="2921635"/>
              <a:ext cx="1016000" cy="1016000"/>
              <a:chOff x="3381374" y="4613275"/>
              <a:chExt cx="1016000" cy="1016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F0C9029-6617-4F31-BA5B-24223B38A5AD}"/>
                  </a:ext>
                </a:extLst>
              </p:cNvPr>
              <p:cNvSpPr/>
              <p:nvPr/>
            </p:nvSpPr>
            <p:spPr>
              <a:xfrm>
                <a:off x="3381374" y="4613275"/>
                <a:ext cx="1016000" cy="10160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3636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래픽 11" descr="뇌 단색으로 채워진">
                <a:extLst>
                  <a:ext uri="{FF2B5EF4-FFF2-40B4-BE49-F238E27FC236}">
                    <a16:creationId xmlns:a16="http://schemas.microsoft.com/office/drawing/2014/main" id="{81CB2D17-7654-46BD-8BB2-B865240E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21074" y="4752975"/>
                <a:ext cx="736600" cy="7366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AB6FED-1C9B-4B8D-B614-F61D08C8CE1A}"/>
                </a:ext>
              </a:extLst>
            </p:cNvPr>
            <p:cNvSpPr txBox="1"/>
            <p:nvPr/>
          </p:nvSpPr>
          <p:spPr>
            <a:xfrm>
              <a:off x="2184400" y="3118485"/>
              <a:ext cx="1863725" cy="61912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  <a:ea typeface="맑은 고딕"/>
                </a:rPr>
                <a:t>02.02-02.09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맑은 고딕"/>
                </a:rPr>
                <a:t>기획 및 주제 선정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7F46329-7013-4E7E-943C-043D7537EC51}"/>
              </a:ext>
            </a:extLst>
          </p:cNvPr>
          <p:cNvGrpSpPr/>
          <p:nvPr/>
        </p:nvGrpSpPr>
        <p:grpSpPr>
          <a:xfrm>
            <a:off x="6670672" y="1857375"/>
            <a:ext cx="3155953" cy="1016000"/>
            <a:chOff x="5641972" y="2327275"/>
            <a:chExt cx="3155953" cy="1016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66B80BF-B9DC-4F34-86F9-66A96E4BBFF2}"/>
                </a:ext>
              </a:extLst>
            </p:cNvPr>
            <p:cNvGrpSpPr/>
            <p:nvPr/>
          </p:nvGrpSpPr>
          <p:grpSpPr>
            <a:xfrm>
              <a:off x="5641972" y="2327275"/>
              <a:ext cx="1016000" cy="1016000"/>
              <a:chOff x="5437187" y="3519488"/>
              <a:chExt cx="1016000" cy="10160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AE52F41-03CE-4AC3-9F30-58AACD8C90F3}"/>
                  </a:ext>
                </a:extLst>
              </p:cNvPr>
              <p:cNvSpPr/>
              <p:nvPr/>
            </p:nvSpPr>
            <p:spPr>
              <a:xfrm>
                <a:off x="5437187" y="3519488"/>
                <a:ext cx="1016000" cy="10160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3636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래픽 13" descr="목록 단색으로 채워진">
                <a:extLst>
                  <a:ext uri="{FF2B5EF4-FFF2-40B4-BE49-F238E27FC236}">
                    <a16:creationId xmlns:a16="http://schemas.microsoft.com/office/drawing/2014/main" id="{242A316C-A3C6-423D-BC94-6036B6E13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589587" y="3646488"/>
                <a:ext cx="736600" cy="73660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27094D-73AD-411F-82B6-8D9E542ADE0D}"/>
                </a:ext>
              </a:extLst>
            </p:cNvPr>
            <p:cNvSpPr txBox="1"/>
            <p:nvPr/>
          </p:nvSpPr>
          <p:spPr>
            <a:xfrm>
              <a:off x="6934200" y="2403475"/>
              <a:ext cx="1863725" cy="8617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  <a:ea typeface="맑은 고딕"/>
                </a:rPr>
                <a:t>02.11 - 03.08</a:t>
              </a:r>
              <a:endParaRPr lang="ko-KR">
                <a:solidFill>
                  <a:srgbClr val="000000"/>
                </a:solidFill>
                <a:ea typeface="맑은 고딕"/>
              </a:endParaRP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맑은 고딕"/>
                </a:rPr>
                <a:t>각 팀원 별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맑은 고딕"/>
                </a:rPr>
                <a:t>파트 분배 및 진행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5133130-8D9A-430F-BB9F-171A450117A3}"/>
              </a:ext>
            </a:extLst>
          </p:cNvPr>
          <p:cNvGrpSpPr/>
          <p:nvPr/>
        </p:nvGrpSpPr>
        <p:grpSpPr>
          <a:xfrm>
            <a:off x="6670672" y="3381374"/>
            <a:ext cx="3155953" cy="1016000"/>
            <a:chOff x="5641972" y="3635374"/>
            <a:chExt cx="3155953" cy="1016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3257A4-3F83-47E5-A5F5-9B64C77BC577}"/>
                </a:ext>
              </a:extLst>
            </p:cNvPr>
            <p:cNvGrpSpPr/>
            <p:nvPr/>
          </p:nvGrpSpPr>
          <p:grpSpPr>
            <a:xfrm>
              <a:off x="5641972" y="3635374"/>
              <a:ext cx="1016000" cy="1016000"/>
              <a:chOff x="8842373" y="2098674"/>
              <a:chExt cx="1016000" cy="1016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EACCA72-1470-445F-A0C9-BE211276E2D3}"/>
                  </a:ext>
                </a:extLst>
              </p:cNvPr>
              <p:cNvSpPr/>
              <p:nvPr/>
            </p:nvSpPr>
            <p:spPr>
              <a:xfrm>
                <a:off x="8842373" y="2098674"/>
                <a:ext cx="1016000" cy="10160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3636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래픽 20" descr="비즈니스 성장 단색으로 채워진">
                <a:extLst>
                  <a:ext uri="{FF2B5EF4-FFF2-40B4-BE49-F238E27FC236}">
                    <a16:creationId xmlns:a16="http://schemas.microsoft.com/office/drawing/2014/main" id="{02A65B43-2CC0-474A-B7D3-36FCE7A46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020173" y="2251074"/>
                <a:ext cx="736600" cy="736600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8A9491A-B830-466E-80B6-EDA29D6B628F}"/>
                </a:ext>
              </a:extLst>
            </p:cNvPr>
            <p:cNvSpPr txBox="1"/>
            <p:nvPr/>
          </p:nvSpPr>
          <p:spPr>
            <a:xfrm>
              <a:off x="6934200" y="3711574"/>
              <a:ext cx="1863725" cy="8617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  <a:ea typeface="맑은 고딕"/>
                </a:rPr>
                <a:t>03.09 - 03.11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맑은 고딕"/>
                </a:rPr>
                <a:t>프로젝트 </a:t>
              </a:r>
              <a:r>
                <a:rPr lang="ko-KR" altLang="en-US" sz="1600" err="1">
                  <a:solidFill>
                    <a:schemeClr val="bg1"/>
                  </a:solidFill>
                  <a:ea typeface="맑은 고딕"/>
                </a:rPr>
                <a:t>Merge</a:t>
              </a:r>
              <a:r>
                <a:rPr lang="ko-KR" altLang="en-US" sz="1600">
                  <a:solidFill>
                    <a:schemeClr val="bg1"/>
                  </a:solidFill>
                  <a:ea typeface="맑은 고딕"/>
                </a:rPr>
                <a:t> 및 유지보수</a:t>
              </a:r>
              <a:endParaRPr lang="ko-KR" sz="1600">
                <a:solidFill>
                  <a:schemeClr val="bg1"/>
                </a:solidFill>
                <a:ea typeface="맑은 고딕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ADBF60-1D4C-49FD-80E9-A1430C04755E}"/>
              </a:ext>
            </a:extLst>
          </p:cNvPr>
          <p:cNvGrpSpPr/>
          <p:nvPr/>
        </p:nvGrpSpPr>
        <p:grpSpPr>
          <a:xfrm>
            <a:off x="6669086" y="4906963"/>
            <a:ext cx="3157539" cy="1016000"/>
            <a:chOff x="6669086" y="4919663"/>
            <a:chExt cx="3157539" cy="101600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5369D0F-A7EA-4AEF-8F4B-8CB2C614B20F}"/>
                </a:ext>
              </a:extLst>
            </p:cNvPr>
            <p:cNvSpPr txBox="1"/>
            <p:nvPr/>
          </p:nvSpPr>
          <p:spPr>
            <a:xfrm>
              <a:off x="7962900" y="4995863"/>
              <a:ext cx="1863725" cy="8617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  <a:ea typeface="맑은 고딕"/>
                </a:rPr>
                <a:t>03.12</a:t>
              </a:r>
              <a:endParaRPr lang="ko-KR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err="1">
                  <a:solidFill>
                    <a:schemeClr val="bg1"/>
                  </a:solidFill>
                  <a:ea typeface="맑은 고딕"/>
                </a:rPr>
                <a:t>KFLIX완성</a:t>
              </a:r>
              <a:r>
                <a:rPr lang="ko-KR" altLang="en-US" sz="1600">
                  <a:solidFill>
                    <a:schemeClr val="bg1"/>
                  </a:solidFill>
                  <a:ea typeface="맑은 고딕"/>
                </a:rPr>
                <a:t> 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맑은 고딕"/>
                </a:rPr>
                <a:t>및 프레젠테이션</a:t>
              </a:r>
              <a:endParaRPr lang="ko-KR">
                <a:solidFill>
                  <a:schemeClr val="bg1"/>
                </a:solidFill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9AC67DF-4D7E-4171-863A-D04154DD0247}"/>
                </a:ext>
              </a:extLst>
            </p:cNvPr>
            <p:cNvGrpSpPr/>
            <p:nvPr/>
          </p:nvGrpSpPr>
          <p:grpSpPr>
            <a:xfrm>
              <a:off x="6669086" y="4919663"/>
              <a:ext cx="1016000" cy="1016000"/>
              <a:chOff x="7481886" y="4983163"/>
              <a:chExt cx="1016000" cy="10160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0CBDC97-D201-40C9-A272-A7CB5D96D00A}"/>
                  </a:ext>
                </a:extLst>
              </p:cNvPr>
              <p:cNvSpPr/>
              <p:nvPr/>
            </p:nvSpPr>
            <p:spPr>
              <a:xfrm>
                <a:off x="7481886" y="4983163"/>
                <a:ext cx="1016000" cy="10160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3636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6">
                <a:extLst>
                  <a:ext uri="{FF2B5EF4-FFF2-40B4-BE49-F238E27FC236}">
                    <a16:creationId xmlns:a16="http://schemas.microsoft.com/office/drawing/2014/main" id="{F6C16652-D40D-41A8-91CA-EC37EC4FF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4436" y="5056188"/>
                <a:ext cx="825500" cy="825500"/>
              </a:xfrm>
              <a:prstGeom prst="rect">
                <a:avLst/>
              </a:prstGeom>
            </p:spPr>
          </p:pic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97B7732-28A6-4899-BBCA-2DE95E427CB4}"/>
              </a:ext>
            </a:extLst>
          </p:cNvPr>
          <p:cNvSpPr/>
          <p:nvPr/>
        </p:nvSpPr>
        <p:spPr>
          <a:xfrm>
            <a:off x="3036626" y="775866"/>
            <a:ext cx="14547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>
                <a:solidFill>
                  <a:schemeClr val="bg1"/>
                </a:solidFill>
                <a:latin typeface="Malgun Gothic"/>
                <a:ea typeface="Malgun Gothic"/>
              </a:rPr>
              <a:t>프로젝트 과정</a:t>
            </a:r>
            <a:endParaRPr lang="ko-KR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65A9B4-46A3-42CC-8FC9-390692B412D1}"/>
              </a:ext>
            </a:extLst>
          </p:cNvPr>
          <p:cNvSpPr/>
          <p:nvPr/>
        </p:nvSpPr>
        <p:spPr>
          <a:xfrm>
            <a:off x="1531917" y="775866"/>
            <a:ext cx="14547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400">
                <a:solidFill>
                  <a:schemeClr val="bg1"/>
                </a:solidFill>
                <a:latin typeface="Malgun Gothic"/>
                <a:ea typeface="Malgun Gothic"/>
              </a:rPr>
              <a:t>프로젝트 개요</a:t>
            </a:r>
            <a:endParaRPr lang="ko-KR" sz="1400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FAAD0D-BB79-41A1-9314-FA175025C4BA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20763"/>
            <a:chExt cx="12192235" cy="7694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489A984-FD90-41FE-A167-588FA9FEBB0B}"/>
                </a:ext>
              </a:extLst>
            </p:cNvPr>
            <p:cNvSpPr txBox="1"/>
            <p:nvPr/>
          </p:nvSpPr>
          <p:spPr>
            <a:xfrm>
              <a:off x="1976" y="-2076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및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환경</a:t>
              </a:r>
              <a:r>
                <a:rPr lang="ko-KR" altLang="en-US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데이터베이스 구조 및 ERD</a:t>
              </a:r>
              <a:r>
                <a:rPr lang="ko-KR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err="1">
                  <a:solidFill>
                    <a:srgbClr val="FFFFFF"/>
                  </a:solidFill>
                  <a:latin typeface="Malgun Gothic"/>
                  <a:ea typeface="Malgun Gothic"/>
                </a:rPr>
                <a:t>플로우차트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57" name="그림 4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D69DE3AF-9651-44B6-A7C9-E8AECB65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0072" y="229636"/>
              <a:ext cx="1046932" cy="429386"/>
            </a:xfrm>
            <a:prstGeom prst="rect">
              <a:avLst/>
            </a:prstGeom>
          </p:spPr>
        </p:pic>
        <p:pic>
          <p:nvPicPr>
            <p:cNvPr id="58" name="그림 3">
              <a:extLst>
                <a:ext uri="{FF2B5EF4-FFF2-40B4-BE49-F238E27FC236}">
                  <a16:creationId xmlns:a16="http://schemas.microsoft.com/office/drawing/2014/main" id="{CECB3CA1-1AD3-4C75-93E5-B5464C5D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27668" y="225898"/>
              <a:ext cx="315110" cy="378032"/>
            </a:xfrm>
            <a:prstGeom prst="rect">
              <a:avLst/>
            </a:prstGeom>
          </p:spPr>
        </p:pic>
        <p:pic>
          <p:nvPicPr>
            <p:cNvPr id="59" name="그림 4">
              <a:extLst>
                <a:ext uri="{FF2B5EF4-FFF2-40B4-BE49-F238E27FC236}">
                  <a16:creationId xmlns:a16="http://schemas.microsoft.com/office/drawing/2014/main" id="{2A7C7F8F-22EA-4B57-A916-F028795D1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975324" y="225898"/>
              <a:ext cx="312306" cy="378032"/>
            </a:xfrm>
            <a:prstGeom prst="rect">
              <a:avLst/>
            </a:prstGeom>
          </p:spPr>
        </p:pic>
        <p:pic>
          <p:nvPicPr>
            <p:cNvPr id="60" name="그래픽 59" descr="사용자 단색으로 채워진">
              <a:extLst>
                <a:ext uri="{FF2B5EF4-FFF2-40B4-BE49-F238E27FC236}">
                  <a16:creationId xmlns:a16="http://schemas.microsoft.com/office/drawing/2014/main" id="{BD35381C-1738-466B-B07B-72D4F8BA9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493293" y="22589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791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DFCC572D-7301-487B-BBE3-1D0D628D5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01021"/>
              </p:ext>
            </p:extLst>
          </p:nvPr>
        </p:nvGraphicFramePr>
        <p:xfrm>
          <a:off x="1726892" y="1672442"/>
          <a:ext cx="8773407" cy="4646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4014">
                  <a:extLst>
                    <a:ext uri="{9D8B030D-6E8A-4147-A177-3AD203B41FA5}">
                      <a16:colId xmlns:a16="http://schemas.microsoft.com/office/drawing/2014/main" val="1035156894"/>
                    </a:ext>
                  </a:extLst>
                </a:gridCol>
                <a:gridCol w="6409393">
                  <a:extLst>
                    <a:ext uri="{9D8B030D-6E8A-4147-A177-3AD203B41FA5}">
                      <a16:colId xmlns:a16="http://schemas.microsoft.com/office/drawing/2014/main" val="358985199"/>
                    </a:ext>
                  </a:extLst>
                </a:gridCol>
              </a:tblGrid>
              <a:tr h="402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rgbClr val="141414"/>
                          </a:solidFill>
                        </a:rPr>
                        <a:t>분류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0">
                      <a:noFill/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solidFill>
                            <a:srgbClr val="141414"/>
                          </a:solidFill>
                        </a:rPr>
                        <a:t>개발환경</a:t>
                      </a: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40972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운영 체제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Windows 10 64bit</a:t>
                      </a: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55442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개발 언어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, HTML, CSS,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, JSP,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Jquery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Ajax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, XML, JSON</a:t>
                      </a: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779934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개발 도구</a:t>
                      </a:r>
                      <a:endParaRPr lang="ko-KR" sz="16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Spring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Framework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 5.2.3 RELEASE</a:t>
                      </a: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134674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데이터 베이스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Oracle Standard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Edition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 11.2.0.4.v22</a:t>
                      </a: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61228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WAS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Tomcat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 9.0.30</a:t>
                      </a: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60946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err="1">
                          <a:solidFill>
                            <a:schemeClr val="bg1"/>
                          </a:solidFill>
                        </a:rPr>
                        <a:t>웹브라우저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Chrome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, </a:t>
                      </a:r>
                      <a:r>
                        <a:rPr lang="ko-KR" sz="1600" b="0" i="0" u="none" strike="noStrike" noProof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Whale</a:t>
                      </a:r>
                      <a:endParaRPr lang="ko-KR" altLang="en-US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07855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버전 관리 시스템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git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github</a:t>
                      </a:r>
                      <a:endParaRPr lang="ko-KR" altLang="en-US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919914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라이브러리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BootStrap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, Data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Table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 JS, POI?</a:t>
                      </a: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254116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오픈 소스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카카오 로그인 API, 카카오 페이 API, 네이버 로그인 API</a:t>
                      </a: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12700">
                      <a:solidFill>
                        <a:srgbClr val="666666"/>
                      </a:solidFill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659252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기타 TOOL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rgbClr val="666666"/>
                      </a:solidFill>
                    </a:lnR>
                    <a:lnT w="12700">
                      <a:solidFill>
                        <a:srgbClr val="666666"/>
                      </a:solidFill>
                    </a:lnT>
                    <a:lnB w="0"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Sql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b="0" err="1">
                          <a:solidFill>
                            <a:schemeClr val="bg1"/>
                          </a:solidFill>
                        </a:rPr>
                        <a:t>Developer</a:t>
                      </a:r>
                      <a:endParaRPr lang="ko-KR" altLang="en-US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rgbClr val="666666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666666"/>
                      </a:solidFill>
                    </a:lnT>
                    <a:lnB w="0">
                      <a:noFill/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196550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3E6E73-F269-46D6-A4E7-E2768361EDCB}"/>
              </a:ext>
            </a:extLst>
          </p:cNvPr>
          <p:cNvSpPr/>
          <p:nvPr/>
        </p:nvSpPr>
        <p:spPr>
          <a:xfrm>
            <a:off x="4541334" y="775866"/>
            <a:ext cx="14547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개발 환경</a:t>
            </a:r>
            <a:endParaRPr lang="ko-KR" sz="1400">
              <a:solidFill>
                <a:schemeClr val="bg1"/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564D28-12D0-4571-9DB7-8614A720E5BF}"/>
              </a:ext>
            </a:extLst>
          </p:cNvPr>
          <p:cNvSpPr/>
          <p:nvPr/>
        </p:nvSpPr>
        <p:spPr>
          <a:xfrm>
            <a:off x="3036626" y="775866"/>
            <a:ext cx="14547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>
                <a:solidFill>
                  <a:schemeClr val="bg1"/>
                </a:solidFill>
                <a:latin typeface="Malgun Gothic"/>
                <a:ea typeface="Malgun Gothic"/>
              </a:rPr>
              <a:t>프로젝트 과정</a:t>
            </a:r>
            <a:endParaRPr lang="ko-KR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888500-D96C-462F-A529-25F116A5B552}"/>
              </a:ext>
            </a:extLst>
          </p:cNvPr>
          <p:cNvSpPr/>
          <p:nvPr/>
        </p:nvSpPr>
        <p:spPr>
          <a:xfrm>
            <a:off x="1531917" y="775866"/>
            <a:ext cx="14547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400">
                <a:solidFill>
                  <a:schemeClr val="bg1"/>
                </a:solidFill>
                <a:latin typeface="Malgun Gothic"/>
                <a:ea typeface="Malgun Gothic"/>
              </a:rPr>
              <a:t>프로젝트 개요</a:t>
            </a:r>
            <a:endParaRPr lang="ko-KR" sz="1400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F8EE66-858F-4BC0-B201-C818A9EB23FD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20763"/>
            <a:chExt cx="12192235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CE2811-AEB4-4D4B-AE8D-51C29765CE56}"/>
                </a:ext>
              </a:extLst>
            </p:cNvPr>
            <p:cNvSpPr txBox="1"/>
            <p:nvPr/>
          </p:nvSpPr>
          <p:spPr>
            <a:xfrm>
              <a:off x="1976" y="-2076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및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환경</a:t>
              </a:r>
              <a:r>
                <a:rPr lang="ko-KR" altLang="en-US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데이터베이스 구조 및 ERD</a:t>
              </a:r>
              <a:r>
                <a:rPr lang="ko-KR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err="1">
                  <a:solidFill>
                    <a:srgbClr val="FFFFFF"/>
                  </a:solidFill>
                  <a:latin typeface="Malgun Gothic"/>
                  <a:ea typeface="Malgun Gothic"/>
                </a:rPr>
                <a:t>플로우차트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20" name="그림 4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B58F7064-0015-4CB4-AB64-3AC83F915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072" y="229636"/>
              <a:ext cx="1046932" cy="429386"/>
            </a:xfrm>
            <a:prstGeom prst="rect">
              <a:avLst/>
            </a:prstGeom>
          </p:spPr>
        </p:pic>
        <p:pic>
          <p:nvPicPr>
            <p:cNvPr id="21" name="그림 3">
              <a:extLst>
                <a:ext uri="{FF2B5EF4-FFF2-40B4-BE49-F238E27FC236}">
                  <a16:creationId xmlns:a16="http://schemas.microsoft.com/office/drawing/2014/main" id="{0092E8DA-A00D-4BC3-AFF2-99CF647CC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7668" y="225898"/>
              <a:ext cx="315110" cy="378032"/>
            </a:xfrm>
            <a:prstGeom prst="rect">
              <a:avLst/>
            </a:prstGeom>
          </p:spPr>
        </p:pic>
        <p:pic>
          <p:nvPicPr>
            <p:cNvPr id="22" name="그림 4">
              <a:extLst>
                <a:ext uri="{FF2B5EF4-FFF2-40B4-BE49-F238E27FC236}">
                  <a16:creationId xmlns:a16="http://schemas.microsoft.com/office/drawing/2014/main" id="{AA7961AA-0004-44CE-B663-393EFA6A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75324" y="225898"/>
              <a:ext cx="312306" cy="378032"/>
            </a:xfrm>
            <a:prstGeom prst="rect">
              <a:avLst/>
            </a:prstGeom>
          </p:spPr>
        </p:pic>
        <p:pic>
          <p:nvPicPr>
            <p:cNvPr id="23" name="그래픽 22" descr="사용자 단색으로 채워진">
              <a:extLst>
                <a:ext uri="{FF2B5EF4-FFF2-40B4-BE49-F238E27FC236}">
                  <a16:creationId xmlns:a16="http://schemas.microsoft.com/office/drawing/2014/main" id="{3205F169-2D95-404B-AA2D-5DD298492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93293" y="22589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65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3E6E73-F269-46D6-A4E7-E2768361EDCB}"/>
              </a:ext>
            </a:extLst>
          </p:cNvPr>
          <p:cNvSpPr/>
          <p:nvPr/>
        </p:nvSpPr>
        <p:spPr>
          <a:xfrm>
            <a:off x="4541334" y="775866"/>
            <a:ext cx="14547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개발 환경</a:t>
            </a:r>
            <a:endParaRPr lang="ko-KR" sz="1400">
              <a:solidFill>
                <a:schemeClr val="bg1"/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564D28-12D0-4571-9DB7-8614A720E5BF}"/>
              </a:ext>
            </a:extLst>
          </p:cNvPr>
          <p:cNvSpPr/>
          <p:nvPr/>
        </p:nvSpPr>
        <p:spPr>
          <a:xfrm>
            <a:off x="3036626" y="775866"/>
            <a:ext cx="14547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>
                <a:solidFill>
                  <a:schemeClr val="bg1"/>
                </a:solidFill>
                <a:latin typeface="Malgun Gothic"/>
                <a:ea typeface="Malgun Gothic"/>
              </a:rPr>
              <a:t>프로젝트 과정</a:t>
            </a:r>
            <a:endParaRPr lang="ko-KR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888500-D96C-462F-A529-25F116A5B552}"/>
              </a:ext>
            </a:extLst>
          </p:cNvPr>
          <p:cNvSpPr/>
          <p:nvPr/>
        </p:nvSpPr>
        <p:spPr>
          <a:xfrm>
            <a:off x="1531917" y="775866"/>
            <a:ext cx="1454727" cy="4255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400">
                <a:solidFill>
                  <a:schemeClr val="bg1"/>
                </a:solidFill>
                <a:latin typeface="Malgun Gothic"/>
                <a:ea typeface="Malgun Gothic"/>
              </a:rPr>
              <a:t>프로젝트 개요</a:t>
            </a:r>
            <a:endParaRPr lang="ko-KR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5D24E8-9AD3-462E-8543-B0F4DAC72B9F}"/>
              </a:ext>
            </a:extLst>
          </p:cNvPr>
          <p:cNvSpPr/>
          <p:nvPr/>
        </p:nvSpPr>
        <p:spPr>
          <a:xfrm>
            <a:off x="519562" y="1561920"/>
            <a:ext cx="11113697" cy="4917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3" name="그림 12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775DE891-87A5-492E-9A24-61AFC13D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03" y="4625824"/>
            <a:ext cx="2305050" cy="1114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59D819-7BBA-4E15-B2DA-C8084CA7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597" y="3703788"/>
            <a:ext cx="2011033" cy="5718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3FEEE-7C80-457D-B317-EB8159A66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268" y="5022281"/>
            <a:ext cx="781050" cy="69532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6324FC4-1E73-4157-AB14-A1EA16008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697" y="2031970"/>
            <a:ext cx="2771775" cy="752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EBE535-7CB3-4B6E-8ED9-D707E1804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219" y="3312272"/>
            <a:ext cx="1809750" cy="981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47A6B95-083E-4DE2-B707-2D3757C24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7986" y="1855757"/>
            <a:ext cx="2095500" cy="11049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817A9B-8EBD-49B4-B80C-D4F2CB7F6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051" y="3437267"/>
            <a:ext cx="1485900" cy="1104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52323E-5F6C-4EC3-8819-D5C3AD685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187" y="1855758"/>
            <a:ext cx="1733550" cy="1104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FE83BD-083C-4305-8BA2-877A678F3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8861" y="4938022"/>
            <a:ext cx="981075" cy="9810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3E54D7D-38E7-4EDB-8F0E-8055399313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1196" y="3541414"/>
            <a:ext cx="2899194" cy="882231"/>
          </a:xfrm>
          <a:prstGeom prst="rect">
            <a:avLst/>
          </a:prstGeom>
        </p:spPr>
      </p:pic>
      <p:pic>
        <p:nvPicPr>
          <p:cNvPr id="24" name="그림 23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FCF2EE17-E366-4462-9B2E-9743E108A3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0864" y="4817494"/>
            <a:ext cx="1343025" cy="1104900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12B79A07-5A07-427E-B1CD-47EE28451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59631" y="1959707"/>
            <a:ext cx="1482970" cy="147320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9186B8-2697-4B14-A176-653D36DB9731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20763"/>
            <a:chExt cx="12192235" cy="7694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6D6000-3243-4CB7-AABF-70F850F2B606}"/>
                </a:ext>
              </a:extLst>
            </p:cNvPr>
            <p:cNvSpPr txBox="1"/>
            <p:nvPr/>
          </p:nvSpPr>
          <p:spPr>
            <a:xfrm>
              <a:off x="1976" y="-2076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및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 sz="2000" b="1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Malgun Gothic"/>
                  <a:ea typeface="Malgun Gothic"/>
                </a:rPr>
                <a:t>환경</a:t>
              </a:r>
              <a:r>
                <a:rPr lang="ko-KR" altLang="en-US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데이터베이스 구조 및 ERD</a:t>
              </a:r>
              <a:r>
                <a:rPr lang="ko-KR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err="1">
                  <a:solidFill>
                    <a:srgbClr val="FFFFFF"/>
                  </a:solidFill>
                  <a:latin typeface="Malgun Gothic"/>
                  <a:ea typeface="Malgun Gothic"/>
                </a:rPr>
                <a:t>플로우차트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39" name="그림 4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95318745-E62F-4A06-B3AA-3CB07D683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0072" y="229636"/>
              <a:ext cx="1046932" cy="429386"/>
            </a:xfrm>
            <a:prstGeom prst="rect">
              <a:avLst/>
            </a:prstGeom>
          </p:spPr>
        </p:pic>
        <p:pic>
          <p:nvPicPr>
            <p:cNvPr id="40" name="그림 3">
              <a:extLst>
                <a:ext uri="{FF2B5EF4-FFF2-40B4-BE49-F238E27FC236}">
                  <a16:creationId xmlns:a16="http://schemas.microsoft.com/office/drawing/2014/main" id="{73291DEF-3CC0-48C5-9200-A807A2F5E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27668" y="225898"/>
              <a:ext cx="315110" cy="378032"/>
            </a:xfrm>
            <a:prstGeom prst="rect">
              <a:avLst/>
            </a:prstGeom>
          </p:spPr>
        </p:pic>
        <p:pic>
          <p:nvPicPr>
            <p:cNvPr id="41" name="그림 4">
              <a:extLst>
                <a:ext uri="{FF2B5EF4-FFF2-40B4-BE49-F238E27FC236}">
                  <a16:creationId xmlns:a16="http://schemas.microsoft.com/office/drawing/2014/main" id="{118146FA-22F2-4F90-84DA-A216F166F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975324" y="225898"/>
              <a:ext cx="312306" cy="378032"/>
            </a:xfrm>
            <a:prstGeom prst="rect">
              <a:avLst/>
            </a:prstGeom>
          </p:spPr>
        </p:pic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FC5B9A91-2FDC-478D-A8A2-BA9AFAEC6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493293" y="22589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96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F75DB5-6F4C-4751-B40E-2BCE1DE696F4}"/>
              </a:ext>
            </a:extLst>
          </p:cNvPr>
          <p:cNvGrpSpPr/>
          <p:nvPr/>
        </p:nvGrpSpPr>
        <p:grpSpPr>
          <a:xfrm>
            <a:off x="683795" y="1467036"/>
            <a:ext cx="10904621" cy="4945811"/>
            <a:chOff x="683795" y="1467036"/>
            <a:chExt cx="10904621" cy="4945811"/>
          </a:xfrm>
        </p:grpSpPr>
        <p:pic>
          <p:nvPicPr>
            <p:cNvPr id="7" name="그림 7" descr="텍스트, 점수판, 스크린샷이(가) 표시된 사진&#10;&#10;자동 생성된 설명">
              <a:extLst>
                <a:ext uri="{FF2B5EF4-FFF2-40B4-BE49-F238E27FC236}">
                  <a16:creationId xmlns:a16="http://schemas.microsoft.com/office/drawing/2014/main" id="{D5C22F8B-B15F-4BA3-B291-29118C0E3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6980" y="1467036"/>
              <a:ext cx="5881436" cy="3131844"/>
            </a:xfrm>
            <a:prstGeom prst="rect">
              <a:avLst/>
            </a:prstGeom>
          </p:spPr>
        </p:pic>
        <p:pic>
          <p:nvPicPr>
            <p:cNvPr id="14" name="그림 15" descr="테이블이(가) 표시된 사진&#10;&#10;자동 생성된 설명">
              <a:extLst>
                <a:ext uri="{FF2B5EF4-FFF2-40B4-BE49-F238E27FC236}">
                  <a16:creationId xmlns:a16="http://schemas.microsoft.com/office/drawing/2014/main" id="{46BD8923-2487-477B-9B83-4EE17237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795" y="1497916"/>
              <a:ext cx="5430252" cy="4914931"/>
            </a:xfrm>
            <a:prstGeom prst="rect">
              <a:avLst/>
            </a:prstGeom>
          </p:spPr>
        </p:pic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EE14BD-B773-485E-8B7D-A534074CBBAF}"/>
              </a:ext>
            </a:extLst>
          </p:cNvPr>
          <p:cNvSpPr/>
          <p:nvPr/>
        </p:nvSpPr>
        <p:spPr>
          <a:xfrm>
            <a:off x="1531917" y="774863"/>
            <a:ext cx="1264227" cy="425533"/>
          </a:xfrm>
          <a:prstGeom prst="roundRect">
            <a:avLst/>
          </a:prstGeom>
          <a:solidFill>
            <a:srgbClr val="E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ea typeface="+mn-lt"/>
              </a:rPr>
              <a:t>MEMBER</a:t>
            </a:r>
            <a:endParaRPr lang="ko-KR" alt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CA2C3F-5B56-4273-88BA-F6D72EE8856A}"/>
              </a:ext>
            </a:extLst>
          </p:cNvPr>
          <p:cNvGrpSpPr/>
          <p:nvPr/>
        </p:nvGrpSpPr>
        <p:grpSpPr>
          <a:xfrm>
            <a:off x="1976" y="-39813"/>
            <a:ext cx="12192235" cy="769441"/>
            <a:chOff x="1976" y="-39813"/>
            <a:chExt cx="12192235" cy="769441"/>
          </a:xfrm>
        </p:grpSpPr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271C2362-694D-413B-AB64-A645E27BA6B5}"/>
                </a:ext>
              </a:extLst>
            </p:cNvPr>
            <p:cNvSpPr txBox="1"/>
            <p:nvPr/>
          </p:nvSpPr>
          <p:spPr>
            <a:xfrm>
              <a:off x="1976" y="-39813"/>
              <a:ext cx="12192235" cy="76944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r>
                <a:rPr lang="ko-KR" altLang="en-US" b="1">
                  <a:solidFill>
                    <a:srgbClr val="FFFFFF"/>
                  </a:solidFill>
                  <a:latin typeface="맑은 고딕"/>
                  <a:ea typeface="맑은 고딕"/>
                </a:rPr>
                <a:t>                      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및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개발</a:t>
              </a:r>
              <a:r>
                <a:rPr lang="en-US" altLang="ko-KR">
                  <a:solidFill>
                    <a:srgbClr val="FFFFF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err="1">
                  <a:solidFill>
                    <a:srgbClr val="FFFFFF"/>
                  </a:solidFill>
                  <a:latin typeface="Malgun Gothic"/>
                  <a:ea typeface="Malgun Gothic"/>
                </a:rPr>
                <a:t>환경</a:t>
              </a:r>
              <a:r>
                <a:rPr lang="ko-KR" altLang="en-US" b="1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sz="2000" b="1">
                  <a:solidFill>
                    <a:srgbClr val="FFFFFF"/>
                  </a:solidFill>
                  <a:latin typeface="맑은 고딕"/>
                  <a:ea typeface="맑은 고딕"/>
                </a:rPr>
                <a:t>데이터베이스 구조 및 ERD</a:t>
              </a:r>
              <a:r>
                <a:rPr lang="ko-KR">
                  <a:solidFill>
                    <a:srgbClr val="FFFFFF"/>
                  </a:solidFill>
                  <a:latin typeface="Malgun Gothic"/>
                  <a:ea typeface="Malgun Gothic"/>
                </a:rPr>
                <a:t>   </a:t>
              </a:r>
              <a:r>
                <a:rPr lang="ko-KR" altLang="en-US" err="1">
                  <a:solidFill>
                    <a:srgbClr val="FFFFFF"/>
                  </a:solidFill>
                  <a:latin typeface="Malgun Gothic"/>
                  <a:ea typeface="Malgun Gothic"/>
                </a:rPr>
                <a:t>플로우차트</a:t>
              </a:r>
              <a:r>
                <a:rPr lang="ko-KR" altLang="en-US">
                  <a:solidFill>
                    <a:srgbClr val="FFFFFF"/>
                  </a:solidFill>
                  <a:latin typeface="맑은 고딕"/>
                  <a:ea typeface="맑은 고딕"/>
                </a:rPr>
                <a:t> </a:t>
              </a:r>
            </a:p>
            <a:p>
              <a:endParaRPr lang="ko-KR" altLang="en-US" sz="6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pic>
          <p:nvPicPr>
            <p:cNvPr id="15" name="그림 14" descr="텍스트, 시계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1F899228-219A-4579-8624-0B1B06575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72" y="210586"/>
              <a:ext cx="1046932" cy="42938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C7F8A21-4EDD-4F96-A73D-63100AB2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7668" y="206848"/>
              <a:ext cx="315110" cy="37803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BF0EF5-4BB8-4B4F-95BC-91CAC2260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5324" y="206848"/>
              <a:ext cx="312306" cy="378032"/>
            </a:xfrm>
            <a:prstGeom prst="rect">
              <a:avLst/>
            </a:prstGeom>
          </p:spPr>
        </p:pic>
        <p:pic>
          <p:nvPicPr>
            <p:cNvPr id="18" name="그래픽 6" descr="사용자 단색으로 채워진">
              <a:extLst>
                <a:ext uri="{FF2B5EF4-FFF2-40B4-BE49-F238E27FC236}">
                  <a16:creationId xmlns:a16="http://schemas.microsoft.com/office/drawing/2014/main" id="{BD9FA0FB-EC54-41A6-9049-428E7D7FD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93293" y="206848"/>
              <a:ext cx="384382" cy="37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25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Microsoft Office PowerPoint</Application>
  <PresentationFormat>와이드스크린</PresentationFormat>
  <Paragraphs>201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minjoo</dc:creator>
  <cp:lastModifiedBy>minjoo seo</cp:lastModifiedBy>
  <cp:revision>2</cp:revision>
  <dcterms:created xsi:type="dcterms:W3CDTF">2021-03-10T00:36:24Z</dcterms:created>
  <dcterms:modified xsi:type="dcterms:W3CDTF">2021-04-12T00:47:42Z</dcterms:modified>
</cp:coreProperties>
</file>